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8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37"/>
  </p:notesMasterIdLst>
  <p:sldIdLst>
    <p:sldId id="340" r:id="rId3"/>
    <p:sldId id="358" r:id="rId4"/>
    <p:sldId id="460" r:id="rId5"/>
    <p:sldId id="461" r:id="rId6"/>
    <p:sldId id="295" r:id="rId7"/>
    <p:sldId id="462" r:id="rId8"/>
    <p:sldId id="465" r:id="rId9"/>
    <p:sldId id="466" r:id="rId10"/>
    <p:sldId id="467" r:id="rId11"/>
    <p:sldId id="470" r:id="rId12"/>
    <p:sldId id="469" r:id="rId13"/>
    <p:sldId id="468" r:id="rId14"/>
    <p:sldId id="463" r:id="rId15"/>
    <p:sldId id="474" r:id="rId16"/>
    <p:sldId id="475" r:id="rId17"/>
    <p:sldId id="459" r:id="rId18"/>
    <p:sldId id="471" r:id="rId19"/>
    <p:sldId id="476" r:id="rId20"/>
    <p:sldId id="477" r:id="rId21"/>
    <p:sldId id="478" r:id="rId22"/>
    <p:sldId id="479" r:id="rId23"/>
    <p:sldId id="481" r:id="rId24"/>
    <p:sldId id="482" r:id="rId25"/>
    <p:sldId id="483" r:id="rId26"/>
    <p:sldId id="485" r:id="rId27"/>
    <p:sldId id="484" r:id="rId28"/>
    <p:sldId id="486" r:id="rId29"/>
    <p:sldId id="487" r:id="rId30"/>
    <p:sldId id="488" r:id="rId31"/>
    <p:sldId id="489" r:id="rId32"/>
    <p:sldId id="490" r:id="rId33"/>
    <p:sldId id="492" r:id="rId34"/>
    <p:sldId id="480" r:id="rId35"/>
    <p:sldId id="4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67BE7B-B063-462D-976B-2AE26CE3D994}" v="45" dt="2023-10-02T09:25:54.120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47" autoAdjust="0"/>
    <p:restoredTop sz="96012" autoAdjust="0"/>
  </p:normalViewPr>
  <p:slideViewPr>
    <p:cSldViewPr snapToGrid="0">
      <p:cViewPr varScale="1">
        <p:scale>
          <a:sx n="124" d="100"/>
          <a:sy n="124" d="100"/>
        </p:scale>
        <p:origin x="2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525D2-73B7-438F-8423-97CDF1B887E7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27724-0BD9-434D-BE5D-80C8D6DC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35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CAB8F-99C3-4FE0-BF83-8252658926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925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52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Develop students' understanding of the theory, design, and development of database systems and the key role database systems play in the real world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Equip students with the basic knowledge of frontend and backend web technologies that can be used to interface a database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Develop students' analytical and problem-solving skills via modelling data of real-world problems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Perspective of the designer and developer of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db</a:t>
            </a: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systems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46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be learning about the Node Package Manager (</a:t>
            </a:r>
            <a:r>
              <a:rPr lang="en-GB" dirty="0" err="1"/>
              <a:t>npm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77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be learning about the Node Package Manager (</a:t>
            </a:r>
            <a:r>
              <a:rPr lang="en-GB" dirty="0" err="1"/>
              <a:t>npm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89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22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2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32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36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71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00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584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FC8003-C760-A5EA-C111-4929F2554B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1B84F01-0ABA-45FF-B438-E0465D9AA7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021B184-5A9C-A85F-357B-DB9DFEDF8A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99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8E93A-9C4D-B06B-7E61-EF06CE4A59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99196" y="1564839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rgbClr val="122F48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11FEEB5-2F25-8554-C8E4-5947753B3E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99196" y="2998529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rgbClr val="122F48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8523ED90-12C6-930D-F766-F60BFCEF7F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9197" y="4138706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rgbClr val="122F48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83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03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79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02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7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148C-0F13-4645-7F94-077B14973D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99196" y="1564839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787B6-E37B-20FA-E1CC-B37D0DBAA5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99196" y="2998529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80CD7A9-2A10-147F-BC79-E58D70F14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9197" y="4138706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40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148C-0F13-4645-7F94-077B14973D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99196" y="1564839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tx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787B6-E37B-20FA-E1CC-B37D0DBAA5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99196" y="2998529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tx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80CD7A9-2A10-147F-BC79-E58D70F14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9197" y="4138706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tx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1897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26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91733"/>
            <a:ext cx="9144000" cy="1411112"/>
          </a:xfrm>
        </p:spPr>
        <p:txBody>
          <a:bodyPr anchor="b">
            <a:noAutofit/>
          </a:bodyPr>
          <a:lstStyle>
            <a:lvl1pPr algn="ctr">
              <a:defRPr sz="40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CDFE0-6391-CDAC-0749-A983AFE2DC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025423"/>
            <a:ext cx="9144000" cy="1140177"/>
          </a:xfrm>
        </p:spPr>
        <p:txBody>
          <a:bodyPr>
            <a:noAutofit/>
          </a:bodyPr>
          <a:lstStyle>
            <a:lvl1pPr marL="0" indent="0" algn="ctr">
              <a:buNone/>
              <a:defRPr sz="40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485A84E-6D3C-5312-07B0-FE9954EB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86BFDE0-E7E6-0BE6-91A4-EF52457F9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576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71388"/>
            <a:ext cx="9144000" cy="1411112"/>
          </a:xfrm>
        </p:spPr>
        <p:txBody>
          <a:bodyPr anchor="b">
            <a:noAutofit/>
          </a:bodyPr>
          <a:lstStyle>
            <a:lvl1pPr algn="ctr">
              <a:defRPr sz="40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CDFE0-6391-CDAC-0749-A983AFE2DC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105077"/>
            <a:ext cx="9144000" cy="1140178"/>
          </a:xfrm>
        </p:spPr>
        <p:txBody>
          <a:bodyPr>
            <a:noAutofit/>
          </a:bodyPr>
          <a:lstStyle>
            <a:lvl1pPr marL="0" indent="0" algn="ctr">
              <a:buNone/>
              <a:defRPr sz="40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51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058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052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Blank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58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Body Copy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2694CB-0E4C-795B-5664-9056C48464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539481"/>
            <a:ext cx="9420226" cy="456187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116140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 err="1"/>
              <a:t>BUllet</a:t>
            </a:r>
            <a:r>
              <a:rPr lang="en-GB"/>
              <a:t> Copy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2694CB-0E4C-795B-5664-9056C48464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539481"/>
            <a:ext cx="9420226" cy="4561870"/>
          </a:xfrm>
        </p:spPr>
        <p:txBody>
          <a:bodyPr>
            <a:normAutofit/>
          </a:bodyPr>
          <a:lstStyle>
            <a:lvl1pPr marL="180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504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792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First level bullet</a:t>
            </a:r>
          </a:p>
          <a:p>
            <a:pPr lvl="1"/>
            <a:r>
              <a:rPr lang="en-GB"/>
              <a:t>Second level bullet</a:t>
            </a:r>
          </a:p>
          <a:p>
            <a:pPr lvl="2"/>
            <a:r>
              <a:rPr lang="en-GB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86271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b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2642616"/>
            <a:ext cx="6096000" cy="319125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 cap="all" spc="7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SUB TITLE</a:t>
            </a:r>
            <a:br>
              <a:rPr lang="en-GB"/>
            </a:br>
            <a:r>
              <a:rPr lang="en-GB"/>
              <a:t>Here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E25ABD-50A6-E04E-0600-8597CDF894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655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Table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3C0078C-C869-4E28-0365-2BBF6E34D6E5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1385887" y="1553869"/>
            <a:ext cx="9420225" cy="274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table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6F08BDA-E418-2248-72A4-CD7157AA2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4855243"/>
            <a:ext cx="9420226" cy="124610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Body copy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AFF7E4-457E-28E6-5572-B7618DF1A2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5888" y="4466209"/>
            <a:ext cx="9420225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47FCFB2-A8AA-6E7B-6549-0A21D9E884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692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767062"/>
            <a:ext cx="9420226" cy="124610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5888" y="1378028"/>
            <a:ext cx="9420225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1385888" y="3190875"/>
            <a:ext cx="9420225" cy="28873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9212276B-074F-B4BB-063E-0C93DCACE3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96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Righ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654" y="3822192"/>
            <a:ext cx="4828033" cy="225601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655" y="3221620"/>
            <a:ext cx="4828033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5733288" y="1856233"/>
            <a:ext cx="5072825" cy="42219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8103FF-F162-6FCE-A20D-44665E447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653" y="1856233"/>
            <a:ext cx="4828035" cy="497173"/>
          </a:xfrm>
        </p:spPr>
        <p:txBody>
          <a:bodyPr>
            <a:noAutofit/>
          </a:bodyPr>
          <a:lstStyle>
            <a:lvl1pPr marL="0" indent="0">
              <a:buNone/>
              <a:defRPr sz="28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2AEE39D-72D3-3EB7-680B-CFC703096C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653" y="2386585"/>
            <a:ext cx="4828035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3B9CCCA-DA04-2E96-50A8-12B1506CFC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33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Lef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8454" y="3197633"/>
            <a:ext cx="3851803" cy="22791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58456" y="2597062"/>
            <a:ext cx="3851801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76655" y="1856233"/>
            <a:ext cx="6486145" cy="42219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D83F1EB-141F-761D-EEE5-6DBF369CF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411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Single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1385888" y="1378028"/>
            <a:ext cx="9420225" cy="47001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00A2799-22CE-86D2-894F-075F653255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025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Smart Art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654" y="3822192"/>
            <a:ext cx="4828033" cy="225601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655" y="3221620"/>
            <a:ext cx="4828033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8103FF-F162-6FCE-A20D-44665E447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653" y="1856233"/>
            <a:ext cx="4828035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2AEE39D-72D3-3EB7-680B-CFC703096C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653" y="2386585"/>
            <a:ext cx="4828035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154AE11F-1A80-E380-57DA-D7DCD2DB884F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5733287" y="1859055"/>
            <a:ext cx="5072825" cy="4219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Smart 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B43C79AC-D6A7-F3D7-70CC-9A77883A59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25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Imag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Quote &amp; Image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CEEDC-73B8-3C13-431A-0FF581AA0FFB}"/>
              </a:ext>
            </a:extLst>
          </p:cNvPr>
          <p:cNvSpPr txBox="1"/>
          <p:nvPr userDrawn="1"/>
        </p:nvSpPr>
        <p:spPr>
          <a:xfrm>
            <a:off x="4550229" y="1333346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rgbClr val="253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58E89E-4D23-324F-94DB-AB8ADC672E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0383" y="5439292"/>
            <a:ext cx="5687633" cy="638911"/>
          </a:xfrm>
        </p:spPr>
        <p:txBody>
          <a:bodyPr>
            <a:noAutofit/>
          </a:bodyPr>
          <a:lstStyle>
            <a:lvl1pPr marL="0" indent="0">
              <a:buNone/>
              <a:defRPr sz="1450" b="1" cap="all" spc="300" baseline="0">
                <a:solidFill>
                  <a:srgbClr val="F1B53D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F1B53D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F1B53D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Name of Quoter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62050" y="1899685"/>
            <a:ext cx="3105150" cy="30905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A0E94F-0A52-AA42-65DC-D90DBC741C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0383" y="1785939"/>
            <a:ext cx="5687633" cy="3630206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3600">
                <a:latin typeface="Gotham" panose="02000604030000020004" pitchFamily="2" charset="0"/>
              </a:defRPr>
            </a:lvl2pPr>
            <a:lvl3pPr marL="914400" indent="0">
              <a:buNone/>
              <a:defRPr sz="3600">
                <a:latin typeface="Gotham" panose="02000604030000020004" pitchFamily="2" charset="0"/>
              </a:defRPr>
            </a:lvl3pPr>
            <a:lvl4pPr marL="1371600" indent="0">
              <a:buNone/>
              <a:defRPr sz="3600">
                <a:latin typeface="Gotham" panose="02000604030000020004" pitchFamily="2" charset="0"/>
              </a:defRPr>
            </a:lvl4pPr>
            <a:lvl5pPr marL="1828800" indent="0">
              <a:buNone/>
              <a:defRPr sz="3600"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Example of a Quote with image,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mau</a:t>
            </a:r>
            <a:r>
              <a:rPr lang="en-GB"/>
              <a:t> </a:t>
            </a:r>
            <a:r>
              <a:rPr lang="en-GB" err="1"/>
              <a:t>ris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dapibus</a:t>
            </a:r>
            <a:r>
              <a:rPr lang="en-GB"/>
              <a:t> et </a:t>
            </a:r>
            <a:r>
              <a:rPr lang="en-GB" err="1"/>
              <a:t>sagi</a:t>
            </a:r>
            <a:r>
              <a:rPr lang="en-GB"/>
              <a:t> </a:t>
            </a:r>
            <a:r>
              <a:rPr lang="en-GB" err="1"/>
              <a:t>ttis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, </a:t>
            </a:r>
            <a:r>
              <a:rPr lang="en-GB" err="1"/>
              <a:t>hendrerit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. Nam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.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05D858A-9C44-29B8-3B63-1BBDB93185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24E08-0644-5D6E-9FAA-3ACA4797EB56}"/>
              </a:ext>
            </a:extLst>
          </p:cNvPr>
          <p:cNvSpPr txBox="1"/>
          <p:nvPr userDrawn="1"/>
        </p:nvSpPr>
        <p:spPr>
          <a:xfrm rot="10800000">
            <a:off x="9505098" y="3111869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rgbClr val="253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95951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Quote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CEEDC-73B8-3C13-431A-0FF581AA0FFB}"/>
              </a:ext>
            </a:extLst>
          </p:cNvPr>
          <p:cNvSpPr txBox="1"/>
          <p:nvPr userDrawn="1"/>
        </p:nvSpPr>
        <p:spPr>
          <a:xfrm>
            <a:off x="2688772" y="1333346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58E89E-4D23-324F-94DB-AB8ADC672E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8926" y="5439292"/>
            <a:ext cx="5687633" cy="638911"/>
          </a:xfrm>
        </p:spPr>
        <p:txBody>
          <a:bodyPr>
            <a:noAutofit/>
          </a:bodyPr>
          <a:lstStyle>
            <a:lvl1pPr marL="0" indent="0">
              <a:buNone/>
              <a:defRPr sz="1450" b="1" cap="all" spc="300" baseline="0">
                <a:solidFill>
                  <a:srgbClr val="F1B53D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F1B53D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F1B53D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Name of Quoter</a:t>
            </a:r>
            <a:endParaRPr lang="en-US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FA522E7-8BA1-48E9-3E07-CACD2D14DF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8925" y="1785939"/>
            <a:ext cx="5687633" cy="3653354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3600">
                <a:latin typeface="Gotham" panose="02000604030000020004" pitchFamily="2" charset="0"/>
              </a:defRPr>
            </a:lvl2pPr>
            <a:lvl3pPr marL="914400" indent="0">
              <a:buNone/>
              <a:defRPr sz="3600">
                <a:latin typeface="Gotham" panose="02000604030000020004" pitchFamily="2" charset="0"/>
              </a:defRPr>
            </a:lvl3pPr>
            <a:lvl4pPr marL="1371600" indent="0">
              <a:buNone/>
              <a:defRPr sz="3600">
                <a:latin typeface="Gotham" panose="02000604030000020004" pitchFamily="2" charset="0"/>
              </a:defRPr>
            </a:lvl4pPr>
            <a:lvl5pPr marL="1828800" indent="0">
              <a:buNone/>
              <a:defRPr sz="3600"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Example of a Quote with image,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mau</a:t>
            </a:r>
            <a:r>
              <a:rPr lang="en-GB"/>
              <a:t> </a:t>
            </a:r>
            <a:r>
              <a:rPr lang="en-GB" err="1"/>
              <a:t>ris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dapibus</a:t>
            </a:r>
            <a:r>
              <a:rPr lang="en-GB"/>
              <a:t> et </a:t>
            </a:r>
            <a:r>
              <a:rPr lang="en-GB" err="1"/>
              <a:t>sagi</a:t>
            </a:r>
            <a:r>
              <a:rPr lang="en-GB"/>
              <a:t> </a:t>
            </a:r>
            <a:r>
              <a:rPr lang="en-GB" err="1"/>
              <a:t>ttis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, </a:t>
            </a:r>
            <a:r>
              <a:rPr lang="en-GB" err="1"/>
              <a:t>hendrerit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. Nam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8501A-509A-4352-86C3-6EB221FEA96E}"/>
              </a:ext>
            </a:extLst>
          </p:cNvPr>
          <p:cNvSpPr txBox="1"/>
          <p:nvPr userDrawn="1"/>
        </p:nvSpPr>
        <p:spPr>
          <a:xfrm rot="10800000">
            <a:off x="7507243" y="3111869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669558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Image &amp;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77591" y="1615049"/>
            <a:ext cx="5086351" cy="39802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7966" y="3790151"/>
            <a:ext cx="4261977" cy="18051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967" y="3189579"/>
            <a:ext cx="4261977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8D267-A099-8F3B-2428-E6331A53B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7966" y="1824192"/>
            <a:ext cx="4261978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797D8A9-68F0-5AB4-FE04-0067A7F9B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7966" y="2354544"/>
            <a:ext cx="4261978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BFBD936-5D4F-54C0-3766-6D880113EC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28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Dar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Image &amp;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991" y="1615049"/>
            <a:ext cx="5086351" cy="39802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9681" y="3790151"/>
            <a:ext cx="4261977" cy="18051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9682" y="3189579"/>
            <a:ext cx="4261977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8D267-A099-8F3B-2428-E6331A53B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9681" y="1824192"/>
            <a:ext cx="4261978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797D8A9-68F0-5AB4-FE04-0067A7F9B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19681" y="2354544"/>
            <a:ext cx="4261978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217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Image &amp; Tex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Multi Image &amp;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5840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02853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02853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15866723-0A56-97AA-F037-1A94896400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36983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F8498B-8676-F875-5778-A2879ED906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03996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AF8B233-6FC3-778E-C486-D8B9E611A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996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FA1CB68-820F-E014-4AE5-B91FDCE831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6578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Image &amp; Text Dar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Multi Image &amp; Text Slide DARK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14666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679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679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15866723-0A56-97AA-F037-1A94896400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920344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F8498B-8676-F875-5778-A2879ED906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87357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AF8B233-6FC3-778E-C486-D8B9E611A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7357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ABB3E666-99A1-52D4-D0F1-8E5BCB62A1E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21487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F77E4FC-79EA-5B1C-24E1-42FB923594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8500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ECF805D-11B2-3F7F-3577-0A06D27CB0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8500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71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Image &amp; Single Text Dar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9229345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Multi Image &amp; Single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15" y="1586381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5110" y="3962120"/>
            <a:ext cx="4261977" cy="18051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5111" y="3361548"/>
            <a:ext cx="4261977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8D267-A099-8F3B-2428-E6331A53B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55110" y="1963503"/>
            <a:ext cx="4261978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797D8A9-68F0-5AB4-FE04-0067A7F9B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55110" y="2493855"/>
            <a:ext cx="4261978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FB7D6B52-BE43-C74C-5180-BC2FDB0294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85144" y="1586381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0E04002-73D5-1687-D3B3-D927FDF18C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67015" y="3876357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17FD03EE-66BA-4284-2081-CD46EA774B5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85144" y="3876357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4496956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&amp;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Stats &amp; Icons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81483" y="2517234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496" y="4629476"/>
            <a:ext cx="3017286" cy="125969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496" y="1866147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</a:t>
            </a:r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A6737B39-C818-62B3-C8BA-7E30ABC519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920344" y="2517234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CEE314C-0617-D2FB-1F18-2AC197C0FA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87357" y="4629476"/>
            <a:ext cx="3017286" cy="125969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17F19BC-B32D-6931-0EA8-0351EE73D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7357" y="1866147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123C8F99-3070-99C8-5C49-9B927636F2C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490859" y="2517234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96D2F06-5EC4-D65F-CFC0-F43909DB8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7872" y="4629476"/>
            <a:ext cx="3017286" cy="125969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50FE70-3CD5-0319-6BBF-C4C02E8565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7872" y="1866147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2993BA0-8372-B882-77B4-13F11BE52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884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&amp; Icons Slide 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Stats &amp; Icons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123C8F99-3070-99C8-5C49-9B927636F2C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068287" y="1360714"/>
            <a:ext cx="4474028" cy="43869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96D2F06-5EC4-D65F-CFC0-F43909DB8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17313" y="2824669"/>
            <a:ext cx="3017286" cy="292298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50FE70-3CD5-0319-6BBF-C4C02E8565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17313" y="2094923"/>
            <a:ext cx="3017286" cy="376052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56B7586-77B5-23EB-4A7B-9A750D9645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98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922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033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571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67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48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1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646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734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16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27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29C414-DD76-43B1-A9C9-CB4E6B383CD8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61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BD7CB-CF14-6807-7E0A-BD6B9815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33AFE-BB0F-49EF-F4A5-D5E0B9B44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62E41-8DE3-D9E7-CBEC-460080CB1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2637F-BCA3-0B47-92AB-28338F45D910}" type="datetimeFigureOut">
              <a:rPr lang="en-US" smtClean="0"/>
              <a:t>11/17/23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9B890-97DE-96F2-3F4B-0FD876CE2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6141F-0588-0901-B2E7-E7DE5E978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DDE54-A93F-264A-8772-B0E2E830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7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r.wikipedia.org/wiki/%DB%8C%D9%88%D9%86%DB%8C%D9%88%D8%B1%D8%B3%D9%B9%DB%8C_%D8%A2%D9%81_%D8%B3%D8%B1%DB%92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://gloriacarrillo.com/e-mail-marketing-gratis-mailchim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customXml" Target="../ink/ink9.xml"/><Relationship Id="rId4" Type="http://schemas.openxmlformats.org/officeDocument/2006/relationships/customXml" Target="../ink/ink8.xml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12.xml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png"/><Relationship Id="rId5" Type="http://schemas.openxmlformats.org/officeDocument/2006/relationships/customXml" Target="../ink/ink15.xml"/><Relationship Id="rId4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18.xml"/><Relationship Id="rId4" Type="http://schemas.openxmlformats.org/officeDocument/2006/relationships/customXml" Target="../ink/ink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21.xml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xpressjs.com/en/resources/middleware.html" TargetMode="External"/><Relationship Id="rId5" Type="http://schemas.openxmlformats.org/officeDocument/2006/relationships/customXml" Target="../ink/ink24.xml"/><Relationship Id="rId4" Type="http://schemas.openxmlformats.org/officeDocument/2006/relationships/customXml" Target="../ink/ink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27.xml"/><Relationship Id="rId4" Type="http://schemas.openxmlformats.org/officeDocument/2006/relationships/customXml" Target="../ink/ink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30.xml"/><Relationship Id="rId4" Type="http://schemas.openxmlformats.org/officeDocument/2006/relationships/customXml" Target="../ink/ink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mustache.github.io/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handlebarsjs.com/" TargetMode="External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js.co/" TargetMode="External"/><Relationship Id="rId5" Type="http://schemas.openxmlformats.org/officeDocument/2006/relationships/customXml" Target="../ink/ink33.xml"/><Relationship Id="rId4" Type="http://schemas.openxmlformats.org/officeDocument/2006/relationships/customXml" Target="../ink/ink32.xml"/><Relationship Id="rId9" Type="http://schemas.openxmlformats.org/officeDocument/2006/relationships/hyperlink" Target="https://pugjs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36.xml"/><Relationship Id="rId4" Type="http://schemas.openxmlformats.org/officeDocument/2006/relationships/customXml" Target="../ink/ink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39.xml"/><Relationship Id="rId4" Type="http://schemas.openxmlformats.org/officeDocument/2006/relationships/customXml" Target="../ink/ink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42.xml"/><Relationship Id="rId4" Type="http://schemas.openxmlformats.org/officeDocument/2006/relationships/customXml" Target="../ink/ink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45.xml"/><Relationship Id="rId4" Type="http://schemas.openxmlformats.org/officeDocument/2006/relationships/customXml" Target="../ink/ink4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js.co/#docs" TargetMode="External"/><Relationship Id="rId5" Type="http://schemas.openxmlformats.org/officeDocument/2006/relationships/customXml" Target="../ink/ink48.xml"/><Relationship Id="rId4" Type="http://schemas.openxmlformats.org/officeDocument/2006/relationships/customXml" Target="../ink/ink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150AB-5744-4252-94ED-1C6B36217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611" y="685892"/>
            <a:ext cx="3566407" cy="3794020"/>
          </a:xfrm>
        </p:spPr>
        <p:txBody>
          <a:bodyPr anchor="b">
            <a:normAutofit/>
          </a:bodyPr>
          <a:lstStyle/>
          <a:p>
            <a:r>
              <a:rPr lang="en-GB" sz="4000" dirty="0"/>
              <a:t>Introduction to Node.js and 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323D4-997E-4EAA-B36B-836E7D2C1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611" y="4684242"/>
            <a:ext cx="3566407" cy="1322274"/>
          </a:xfrm>
        </p:spPr>
        <p:txBody>
          <a:bodyPr anchor="t">
            <a:normAutofit/>
          </a:bodyPr>
          <a:lstStyle/>
          <a:p>
            <a:pPr algn="r"/>
            <a:r>
              <a:rPr lang="en-GB" sz="2400"/>
              <a:t>Lecture 9</a:t>
            </a:r>
            <a:endParaRPr lang="en-GB" sz="2400" dirty="0"/>
          </a:p>
          <a:p>
            <a:pPr algn="r"/>
            <a:r>
              <a:rPr lang="en-GB" sz="2400" dirty="0"/>
              <a:t>Joe Appleton</a:t>
            </a:r>
          </a:p>
          <a:p>
            <a:pPr algn="r"/>
            <a:r>
              <a:rPr lang="en-GB" sz="2400" dirty="0"/>
              <a:t>CSEE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5557" y="4593863"/>
            <a:ext cx="2926080" cy="0"/>
          </a:xfrm>
          <a:prstGeom prst="line">
            <a:avLst/>
          </a:prstGeom>
          <a:ln w="19050">
            <a:solidFill>
              <a:srgbClr val="0DC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129017-A356-4616-AAF6-36D1DCAB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293" r="9317"/>
          <a:stretch/>
        </p:blipFill>
        <p:spPr>
          <a:xfrm>
            <a:off x="5259646" y="575041"/>
            <a:ext cx="6337654" cy="5769196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34105BF-8A99-4182-B3F9-5E50E7576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2215" y="382388"/>
            <a:ext cx="1029452" cy="1288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598E8-7527-0BFD-6AEE-7EC72DD35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608" y="382388"/>
            <a:ext cx="2417661" cy="11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5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You now have a </a:t>
            </a:r>
            <a:r>
              <a:rPr lang="en-US" sz="2800" b="1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package.json</a:t>
            </a:r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file</a:t>
            </a:r>
            <a:endParaRPr lang="en-US" sz="24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0DC993-3EB9-BB8D-8D26-CF9F1F49B048}"/>
              </a:ext>
            </a:extLst>
          </p:cNvPr>
          <p:cNvSpPr/>
          <p:nvPr/>
        </p:nvSpPr>
        <p:spPr>
          <a:xfrm>
            <a:off x="584200" y="1247514"/>
            <a:ext cx="5880100" cy="50897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{</a:t>
            </a:r>
          </a:p>
          <a:p>
            <a:r>
              <a:rPr lang="en-US" dirty="0"/>
              <a:t>  "name": "</a:t>
            </a:r>
            <a:r>
              <a:rPr lang="en-US" dirty="0" err="1"/>
              <a:t>my_first_website</a:t>
            </a:r>
            <a:r>
              <a:rPr lang="en-US" dirty="0"/>
              <a:t>",</a:t>
            </a:r>
          </a:p>
          <a:p>
            <a:r>
              <a:rPr lang="en-US" dirty="0"/>
              <a:t>  "version": "1.0.0",</a:t>
            </a:r>
          </a:p>
          <a:p>
            <a:r>
              <a:rPr lang="en-US" dirty="0"/>
              <a:t>  "main": "</a:t>
            </a:r>
            <a:r>
              <a:rPr lang="en-US" dirty="0" err="1"/>
              <a:t>index.js</a:t>
            </a:r>
            <a:r>
              <a:rPr lang="en-US" dirty="0"/>
              <a:t>",</a:t>
            </a:r>
          </a:p>
          <a:p>
            <a:r>
              <a:rPr lang="en-US" dirty="0"/>
              <a:t>  "scripts": {</a:t>
            </a:r>
          </a:p>
          <a:p>
            <a:r>
              <a:rPr lang="en-US" dirty="0"/>
              <a:t>    "test": "echo \"Error: no test specified\" &amp;&amp; exit 1"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"author": "",</a:t>
            </a:r>
          </a:p>
          <a:p>
            <a:r>
              <a:rPr lang="en-US" dirty="0"/>
              <a:t>  "license": "ISC",</a:t>
            </a:r>
          </a:p>
          <a:p>
            <a:r>
              <a:rPr lang="en-US" dirty="0"/>
              <a:t>  "dependencies": {</a:t>
            </a:r>
          </a:p>
          <a:p>
            <a:r>
              <a:rPr lang="en-US" dirty="0"/>
              <a:t> },</a:t>
            </a:r>
          </a:p>
          <a:p>
            <a:r>
              <a:rPr lang="en-US" dirty="0"/>
              <a:t>  "</a:t>
            </a:r>
            <a:r>
              <a:rPr lang="en-US" dirty="0" err="1"/>
              <a:t>devDependencies</a:t>
            </a:r>
            <a:r>
              <a:rPr lang="en-US" dirty="0"/>
              <a:t>": {},</a:t>
            </a:r>
          </a:p>
          <a:p>
            <a:r>
              <a:rPr lang="en-US" dirty="0"/>
              <a:t>  "description": ""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9EABF-8131-7032-AAA9-E2546353200B}"/>
              </a:ext>
            </a:extLst>
          </p:cNvPr>
          <p:cNvSpPr txBox="1"/>
          <p:nvPr/>
        </p:nvSpPr>
        <p:spPr>
          <a:xfrm>
            <a:off x="6908800" y="1447800"/>
            <a:ext cx="4699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`</a:t>
            </a:r>
            <a:r>
              <a:rPr lang="en-US" sz="2500" dirty="0" err="1"/>
              <a:t>package.json</a:t>
            </a:r>
            <a:r>
              <a:rPr lang="en-US" sz="2500" dirty="0"/>
              <a:t>` file contains information about the project and is split into sections.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For this module, there are only three sections we care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`</a:t>
            </a:r>
            <a:r>
              <a:rPr lang="en-US" sz="2500" dirty="0" err="1"/>
              <a:t>devDependencies</a:t>
            </a:r>
            <a:r>
              <a:rPr lang="en-US" sz="2500" dirty="0"/>
              <a:t>` field is a list of packages that the project depends on in development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 The `dependencies` field is a list of packages that the project depends 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514268-E1DA-D13C-1410-0A9D411559E9}"/>
              </a:ext>
            </a:extLst>
          </p:cNvPr>
          <p:cNvSpPr/>
          <p:nvPr/>
        </p:nvSpPr>
        <p:spPr>
          <a:xfrm>
            <a:off x="972436" y="2983335"/>
            <a:ext cx="5103628" cy="809072"/>
          </a:xfrm>
          <a:prstGeom prst="rect">
            <a:avLst/>
          </a:prstGeom>
          <a:solidFill>
            <a:schemeClr val="accent6">
              <a:alpha val="4068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59E6A-E797-8C52-0454-745597D7FA22}"/>
              </a:ext>
            </a:extLst>
          </p:cNvPr>
          <p:cNvSpPr/>
          <p:nvPr/>
        </p:nvSpPr>
        <p:spPr>
          <a:xfrm>
            <a:off x="839086" y="4314825"/>
            <a:ext cx="5236978" cy="601532"/>
          </a:xfrm>
          <a:prstGeom prst="rect">
            <a:avLst/>
          </a:prstGeom>
          <a:solidFill>
            <a:schemeClr val="accent6">
              <a:alpha val="4068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E4FE6-DDD9-27A4-995F-00E4A95B80E2}"/>
              </a:ext>
            </a:extLst>
          </p:cNvPr>
          <p:cNvSpPr/>
          <p:nvPr/>
        </p:nvSpPr>
        <p:spPr>
          <a:xfrm>
            <a:off x="839086" y="4916357"/>
            <a:ext cx="5236978" cy="327156"/>
          </a:xfrm>
          <a:prstGeom prst="rect">
            <a:avLst/>
          </a:prstGeom>
          <a:solidFill>
            <a:schemeClr val="accent6">
              <a:alpha val="4068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628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Getting Started with NPM</a:t>
            </a: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00CE3-1767-DDB8-977B-07FC849AC154}"/>
              </a:ext>
            </a:extLst>
          </p:cNvPr>
          <p:cNvSpPr txBox="1"/>
          <p:nvPr/>
        </p:nvSpPr>
        <p:spPr>
          <a:xfrm>
            <a:off x="584200" y="908444"/>
            <a:ext cx="100923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After running “</a:t>
            </a:r>
            <a:r>
              <a:rPr lang="en-US" sz="2800" dirty="0" err="1"/>
              <a:t>npm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r>
              <a:rPr lang="en-US" sz="2800" dirty="0"/>
              <a:t>”; we can now install some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 find packages by searching the </a:t>
            </a:r>
            <a:r>
              <a:rPr lang="en-US" sz="2800" dirty="0">
                <a:hlinkClick r:id="rId2"/>
              </a:rPr>
              <a:t>https://www.npmjs.com/</a:t>
            </a:r>
            <a:endParaRPr lang="en-US" sz="2800" dirty="0"/>
          </a:p>
          <a:p>
            <a:r>
              <a:rPr lang="en-US" sz="2800" dirty="0"/>
              <a:t>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Packages are open source and free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over 1.2million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Many are downloaded millions of times a week</a:t>
            </a:r>
          </a:p>
        </p:txBody>
      </p:sp>
    </p:spTree>
    <p:extLst>
      <p:ext uri="{BB962C8B-B14F-4D97-AF65-F5344CB8AC3E}">
        <p14:creationId xmlns:p14="http://schemas.microsoft.com/office/powerpoint/2010/main" val="181765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Let’s Install Colors (</a:t>
            </a:r>
            <a:r>
              <a:rPr lang="en-US" sz="2800" b="1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i</a:t>
            </a:r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)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B3CB5-EDDC-B3B9-9779-C91BEB170FC2}"/>
              </a:ext>
            </a:extLst>
          </p:cNvPr>
          <p:cNvSpPr txBox="1"/>
          <p:nvPr/>
        </p:nvSpPr>
        <p:spPr>
          <a:xfrm>
            <a:off x="1733575" y="1008987"/>
            <a:ext cx="74123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This package lets us print different colors to the console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E4EFFE-B563-97B7-169D-89E372DB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0" y="1824355"/>
            <a:ext cx="7772400" cy="4178884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DCC65710-94C5-DC74-2E0F-2AEACB3EFDC4}"/>
              </a:ext>
            </a:extLst>
          </p:cNvPr>
          <p:cNvSpPr/>
          <p:nvPr/>
        </p:nvSpPr>
        <p:spPr>
          <a:xfrm>
            <a:off x="6629401" y="4279900"/>
            <a:ext cx="1689100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9CA94-FFD8-A177-18EA-2ABB9266F556}"/>
              </a:ext>
            </a:extLst>
          </p:cNvPr>
          <p:cNvSpPr txBox="1"/>
          <p:nvPr/>
        </p:nvSpPr>
        <p:spPr>
          <a:xfrm>
            <a:off x="8318501" y="4333761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source code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29F7A5D0-F9AF-B7C5-A7F4-1F2A97683A7B}"/>
              </a:ext>
            </a:extLst>
          </p:cNvPr>
          <p:cNvSpPr/>
          <p:nvPr/>
        </p:nvSpPr>
        <p:spPr>
          <a:xfrm>
            <a:off x="7291876" y="5141569"/>
            <a:ext cx="1689100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F74CEC-C31F-0CE9-C777-2F4F480D96CA}"/>
              </a:ext>
            </a:extLst>
          </p:cNvPr>
          <p:cNvSpPr txBox="1"/>
          <p:nvPr/>
        </p:nvSpPr>
        <p:spPr>
          <a:xfrm>
            <a:off x="8980976" y="5188076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Downloads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D0D3E1F4-CB9A-E1DB-B99E-E9CE0412A90C}"/>
              </a:ext>
            </a:extLst>
          </p:cNvPr>
          <p:cNvSpPr/>
          <p:nvPr/>
        </p:nvSpPr>
        <p:spPr>
          <a:xfrm>
            <a:off x="6629401" y="4711022"/>
            <a:ext cx="1689100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95646-B947-D4B6-8A18-6A4DB8B0F848}"/>
              </a:ext>
            </a:extLst>
          </p:cNvPr>
          <p:cNvSpPr txBox="1"/>
          <p:nvPr/>
        </p:nvSpPr>
        <p:spPr>
          <a:xfrm>
            <a:off x="8318501" y="4764883"/>
            <a:ext cx="164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B22EFB9C-1BA5-EDD2-E76B-4B0B23779D80}"/>
              </a:ext>
            </a:extLst>
          </p:cNvPr>
          <p:cNvSpPr/>
          <p:nvPr/>
        </p:nvSpPr>
        <p:spPr>
          <a:xfrm>
            <a:off x="1733574" y="2648536"/>
            <a:ext cx="6851625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D4AE65-C67F-358F-DBF5-D58C78519734}"/>
              </a:ext>
            </a:extLst>
          </p:cNvPr>
          <p:cNvSpPr txBox="1"/>
          <p:nvPr/>
        </p:nvSpPr>
        <p:spPr>
          <a:xfrm>
            <a:off x="8585199" y="2686636"/>
            <a:ext cx="217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the package</a:t>
            </a:r>
          </a:p>
        </p:txBody>
      </p:sp>
    </p:spTree>
    <p:extLst>
      <p:ext uri="{BB962C8B-B14F-4D97-AF65-F5344CB8AC3E}">
        <p14:creationId xmlns:p14="http://schemas.microsoft.com/office/powerpoint/2010/main" val="326471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C298FD-E5E9-F740-193A-AA6DDCD89391}"/>
              </a:ext>
            </a:extLst>
          </p:cNvPr>
          <p:cNvSpPr/>
          <p:nvPr/>
        </p:nvSpPr>
        <p:spPr>
          <a:xfrm>
            <a:off x="355600" y="2420245"/>
            <a:ext cx="5880100" cy="7844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&gt;  </a:t>
            </a:r>
            <a:r>
              <a:rPr lang="en-US" sz="2800" dirty="0" err="1"/>
              <a:t>npm</a:t>
            </a:r>
            <a:r>
              <a:rPr lang="en-US" sz="2800" dirty="0"/>
              <a:t> install colors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Let’s Install </a:t>
            </a:r>
            <a:r>
              <a:rPr lang="en-US" sz="2800" b="1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Colors.js</a:t>
            </a:r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(ii)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45F8D-CACC-1F2F-173C-73116EF1E88C}"/>
              </a:ext>
            </a:extLst>
          </p:cNvPr>
          <p:cNvSpPr txBox="1"/>
          <p:nvPr/>
        </p:nvSpPr>
        <p:spPr>
          <a:xfrm>
            <a:off x="355600" y="1257300"/>
            <a:ext cx="9889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Dependencies are installed from command 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 Ensure your terminal window is pointed to the root of your project.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575C8-2B91-2D59-8548-EE9A354178B9}"/>
              </a:ext>
            </a:extLst>
          </p:cNvPr>
          <p:cNvSpPr txBox="1"/>
          <p:nvPr/>
        </p:nvSpPr>
        <p:spPr>
          <a:xfrm>
            <a:off x="355600" y="3505902"/>
            <a:ext cx="7162474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Packages are stored in the "</a:t>
            </a:r>
            <a:r>
              <a:rPr lang="en-GB" sz="2500" b="0" i="0" dirty="0" err="1">
                <a:solidFill>
                  <a:srgbClr val="0F0F0F"/>
                </a:solidFill>
                <a:effectLst/>
                <a:latin typeface="Söhne"/>
              </a:rPr>
              <a:t>node_modules</a:t>
            </a: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" folder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500" b="0" i="0" dirty="0">
                <a:effectLst/>
                <a:latin typeface="Söhne"/>
              </a:rPr>
              <a:t>Dependencies listed in the ”</a:t>
            </a:r>
            <a:r>
              <a:rPr lang="en-GB" sz="2500" b="0" i="0" dirty="0" err="1">
                <a:effectLst/>
                <a:latin typeface="Söhne"/>
              </a:rPr>
              <a:t>package.json</a:t>
            </a:r>
            <a:r>
              <a:rPr lang="en-GB" sz="2500" b="0" i="0" dirty="0">
                <a:effectLst/>
                <a:latin typeface="Söhne"/>
              </a:rPr>
              <a:t>” 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Packages are stored in the "</a:t>
            </a:r>
            <a:r>
              <a:rPr lang="en-GB" sz="2500" b="0" i="0" dirty="0" err="1">
                <a:solidFill>
                  <a:srgbClr val="0F0F0F"/>
                </a:solidFill>
                <a:effectLst/>
                <a:latin typeface="Söhne"/>
              </a:rPr>
              <a:t>node_modules</a:t>
            </a: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" folder</a:t>
            </a:r>
          </a:p>
          <a:p>
            <a:pPr algn="l"/>
            <a:endParaRPr lang="en-GB" sz="2500" b="0" i="0" dirty="0">
              <a:effectLst/>
              <a:latin typeface="Söhne"/>
            </a:endParaRPr>
          </a:p>
          <a:p>
            <a:br>
              <a:rPr lang="en-GB" sz="2800" dirty="0"/>
            </a:br>
            <a:endParaRPr lang="en-US" sz="2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7E30EE-12A7-42F5-4119-CF8C60EA9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66" y="3063680"/>
            <a:ext cx="2527300" cy="2504325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817652C-CEDF-D09B-4742-2D52EC6491C7}"/>
              </a:ext>
            </a:extLst>
          </p:cNvPr>
          <p:cNvCxnSpPr>
            <a:cxnSpLocks/>
          </p:cNvCxnSpPr>
          <p:nvPr/>
        </p:nvCxnSpPr>
        <p:spPr>
          <a:xfrm>
            <a:off x="6829425" y="4157663"/>
            <a:ext cx="1178941" cy="58126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93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C298FD-E5E9-F740-193A-AA6DDCD89391}"/>
              </a:ext>
            </a:extLst>
          </p:cNvPr>
          <p:cNvSpPr/>
          <p:nvPr/>
        </p:nvSpPr>
        <p:spPr>
          <a:xfrm>
            <a:off x="228600" y="1306137"/>
            <a:ext cx="10528300" cy="125689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const colors = require('colors’);  // save the package to a const</a:t>
            </a:r>
          </a:p>
          <a:p>
            <a:r>
              <a:rPr lang="en-US" sz="2800" dirty="0" err="1"/>
              <a:t>console.log</a:t>
            </a:r>
            <a:r>
              <a:rPr lang="en-US" sz="2800" dirty="0"/>
              <a:t>('Hello </a:t>
            </a:r>
            <a:r>
              <a:rPr lang="en-US" sz="2800" dirty="0" err="1"/>
              <a:t>World!'.rainbow</a:t>
            </a:r>
            <a:r>
              <a:rPr lang="en-US" sz="2800" dirty="0"/>
              <a:t>);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 b="1" dirty="0"/>
              <a:t>Using Packages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1CBB40E-AB12-461F-7A39-3114C5EFF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59198"/>
            <a:ext cx="10528300" cy="16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3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 b="1" dirty="0"/>
              <a:t>Some TIPS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C2E374-2E84-7633-BE19-F0A4E10EBA37}"/>
              </a:ext>
            </a:extLst>
          </p:cNvPr>
          <p:cNvSpPr txBox="1"/>
          <p:nvPr/>
        </p:nvSpPr>
        <p:spPr>
          <a:xfrm>
            <a:off x="306915" y="1043093"/>
            <a:ext cx="103450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F0F0F"/>
                </a:solidFill>
                <a:latin typeface="Söhne"/>
              </a:rPr>
              <a:t>Since packages have dependencies the ”</a:t>
            </a:r>
            <a:r>
              <a:rPr lang="en-GB" sz="2400" b="1" dirty="0" err="1">
                <a:solidFill>
                  <a:srgbClr val="0F0F0F"/>
                </a:solidFill>
                <a:latin typeface="Söhne"/>
              </a:rPr>
              <a:t>node_modules</a:t>
            </a:r>
            <a:r>
              <a:rPr lang="en-GB" sz="2400" dirty="0">
                <a:solidFill>
                  <a:srgbClr val="0F0F0F"/>
                </a:solidFill>
                <a:latin typeface="Söhne"/>
              </a:rPr>
              <a:t>” folder gets very heavy</a:t>
            </a:r>
            <a:endParaRPr lang="en-GB" sz="24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Use </a:t>
            </a:r>
            <a:r>
              <a:rPr lang="en-GB" sz="2400" dirty="0"/>
              <a:t>.</a:t>
            </a:r>
            <a:r>
              <a:rPr lang="en-GB" sz="2400" dirty="0" err="1"/>
              <a:t>gitignore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 to exclude "</a:t>
            </a:r>
            <a:r>
              <a:rPr lang="en-GB" sz="2400" b="1" i="0" dirty="0" err="1">
                <a:solidFill>
                  <a:srgbClr val="0F0F0F"/>
                </a:solidFill>
                <a:effectLst/>
                <a:latin typeface="Söhne"/>
              </a:rPr>
              <a:t>node_modules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" from 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F0F0F"/>
                </a:solidFill>
                <a:latin typeface="Söhne"/>
              </a:rPr>
              <a:t>Delete the ”</a:t>
            </a:r>
            <a:r>
              <a:rPr lang="en-GB" sz="2400" b="1" dirty="0" err="1">
                <a:solidFill>
                  <a:srgbClr val="0F0F0F"/>
                </a:solidFill>
                <a:latin typeface="Söhne"/>
              </a:rPr>
              <a:t>node_modules</a:t>
            </a:r>
            <a:r>
              <a:rPr lang="en-GB" sz="2400" dirty="0">
                <a:solidFill>
                  <a:srgbClr val="0F0F0F"/>
                </a:solidFill>
                <a:latin typeface="Söhne"/>
              </a:rPr>
              <a:t>” folder before submitting your assessment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We can install the </a:t>
            </a:r>
            <a:r>
              <a:rPr lang="en-GB" sz="2400" b="0" i="0" dirty="0" err="1">
                <a:solidFill>
                  <a:srgbClr val="0F0F0F"/>
                </a:solidFill>
                <a:effectLst/>
                <a:latin typeface="Söhne"/>
              </a:rPr>
              <a:t>dependancies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 by running “</a:t>
            </a:r>
            <a:r>
              <a:rPr lang="en-GB" sz="2400" b="1" i="0" dirty="0" err="1">
                <a:solidFill>
                  <a:srgbClr val="0F0F0F"/>
                </a:solidFill>
                <a:effectLst/>
                <a:latin typeface="Söhne"/>
              </a:rPr>
              <a:t>npm</a:t>
            </a:r>
            <a:r>
              <a:rPr lang="en-GB" sz="2400" b="1" i="0" dirty="0">
                <a:solidFill>
                  <a:srgbClr val="0F0F0F"/>
                </a:solidFill>
                <a:effectLst/>
                <a:latin typeface="Söhne"/>
              </a:rPr>
              <a:t> install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The node_modules problem - DEV Community">
            <a:extLst>
              <a:ext uri="{FF2B5EF4-FFF2-40B4-BE49-F238E27FC236}">
                <a16:creationId xmlns:a16="http://schemas.microsoft.com/office/drawing/2014/main" id="{ED2EABAC-7DD4-60A0-EA41-A473922A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5" y="2887816"/>
            <a:ext cx="8166439" cy="321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265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Web Development Frameworks</a:t>
            </a:r>
          </a:p>
        </p:txBody>
      </p:sp>
    </p:spTree>
    <p:extLst>
      <p:ext uri="{BB962C8B-B14F-4D97-AF65-F5344CB8AC3E}">
        <p14:creationId xmlns:p14="http://schemas.microsoft.com/office/powerpoint/2010/main" val="142153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19" y="35859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Front end vs back-End Development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35175F5-3B7D-FDE0-86D1-E9B289C6DCFA}"/>
              </a:ext>
            </a:extLst>
          </p:cNvPr>
          <p:cNvSpPr/>
          <p:nvPr/>
        </p:nvSpPr>
        <p:spPr>
          <a:xfrm>
            <a:off x="2035872" y="1127006"/>
            <a:ext cx="6672263" cy="15730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Front-End: </a:t>
            </a:r>
          </a:p>
        </p:txBody>
      </p: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 descr="A circular logo with a blue circle in the middle&#10;&#10;Description automatically generated">
            <a:extLst>
              <a:ext uri="{FF2B5EF4-FFF2-40B4-BE49-F238E27FC236}">
                <a16:creationId xmlns:a16="http://schemas.microsoft.com/office/drawing/2014/main" id="{D4266139-7889-CD94-82E4-6450D96AD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714" y="1316530"/>
            <a:ext cx="1193982" cy="1193982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7ADFA56A-807D-420D-8188-398529E7A66B}"/>
              </a:ext>
            </a:extLst>
          </p:cNvPr>
          <p:cNvSpPr/>
          <p:nvPr/>
        </p:nvSpPr>
        <p:spPr>
          <a:xfrm flipH="1">
            <a:off x="4376041" y="2917875"/>
            <a:ext cx="450655" cy="158493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7B1AA2D6-F31C-F864-94BC-10F0C57B4DAA}"/>
              </a:ext>
            </a:extLst>
          </p:cNvPr>
          <p:cNvSpPr/>
          <p:nvPr/>
        </p:nvSpPr>
        <p:spPr>
          <a:xfrm rot="10800000" flipH="1">
            <a:off x="4921348" y="2917875"/>
            <a:ext cx="450655" cy="158493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6291C85-0AB2-C6CC-F259-CAB224A073A1}"/>
              </a:ext>
            </a:extLst>
          </p:cNvPr>
          <p:cNvSpPr/>
          <p:nvPr/>
        </p:nvSpPr>
        <p:spPr>
          <a:xfrm>
            <a:off x="1810543" y="4651089"/>
            <a:ext cx="6672263" cy="15730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Back-end: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344BF9-DD82-56B5-B65A-0BEE5700FB5C}"/>
              </a:ext>
            </a:extLst>
          </p:cNvPr>
          <p:cNvSpPr txBox="1"/>
          <p:nvPr/>
        </p:nvSpPr>
        <p:spPr>
          <a:xfrm>
            <a:off x="5715001" y="3585060"/>
            <a:ext cx="157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 Requests</a:t>
            </a:r>
          </a:p>
        </p:txBody>
      </p:sp>
      <p:pic>
        <p:nvPicPr>
          <p:cNvPr id="1034" name="Picture 10" descr="Html Js Css Icon">
            <a:extLst>
              <a:ext uri="{FF2B5EF4-FFF2-40B4-BE49-F238E27FC236}">
                <a16:creationId xmlns:a16="http://schemas.microsoft.com/office/drawing/2014/main" id="{5932F3D9-12BA-D34F-49BB-7D5C9AEFF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20" y="1287703"/>
            <a:ext cx="1193982" cy="119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DB97C-695F-43A8-B82C-ED5BAC49A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64" y="4929066"/>
            <a:ext cx="1052923" cy="1052923"/>
          </a:xfrm>
          <a:prstGeom prst="rect">
            <a:avLst/>
          </a:prstGeom>
        </p:spPr>
      </p:pic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5A4ABB-6469-E6A0-1D61-7408EF3A5F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5" y="4698658"/>
            <a:ext cx="1513741" cy="15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4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19" y="35859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WEB FRAMEWORKS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8E458-443E-16BD-A51B-9547ED9E4BF7}"/>
              </a:ext>
            </a:extLst>
          </p:cNvPr>
          <p:cNvSpPr txBox="1"/>
          <p:nvPr/>
        </p:nvSpPr>
        <p:spPr>
          <a:xfrm>
            <a:off x="871538" y="1628775"/>
            <a:ext cx="911198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Web Frameworks Simplify the process of web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They abstract low-level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Common web frameworks 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Express.js</a:t>
            </a:r>
            <a:r>
              <a:rPr lang="en-GB" sz="2800" dirty="0"/>
              <a:t> (Node.js)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Django (Python)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Ruby on Rails (Ruby)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Flask (Python)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 Laravel (PHP)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Spring Boot (Java)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3A67D00-8D20-5D03-10EF-EC93E45EAD9A}"/>
              </a:ext>
            </a:extLst>
          </p:cNvPr>
          <p:cNvSpPr/>
          <p:nvPr/>
        </p:nvSpPr>
        <p:spPr>
          <a:xfrm rot="10800000" flipV="1">
            <a:off x="4534376" y="2804160"/>
            <a:ext cx="3428048" cy="6248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what we will use</a:t>
            </a:r>
          </a:p>
        </p:txBody>
      </p:sp>
    </p:spTree>
    <p:extLst>
      <p:ext uri="{BB962C8B-B14F-4D97-AF65-F5344CB8AC3E}">
        <p14:creationId xmlns:p14="http://schemas.microsoft.com/office/powerpoint/2010/main" val="161473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622-E8AD-163C-93D8-A04B34266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Last Week</a:t>
            </a:r>
            <a:endParaRPr lang="en-US" sz="2400" b="1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441D00D-90D2-A885-43B0-3A636872E32C}"/>
              </a:ext>
            </a:extLst>
          </p:cNvPr>
          <p:cNvSpPr txBox="1"/>
          <p:nvPr/>
        </p:nvSpPr>
        <p:spPr>
          <a:xfrm>
            <a:off x="957434" y="2432504"/>
            <a:ext cx="10652443" cy="1034898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We created some simple JavaScript programs. We ran these programs in the Node.js environment. 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276B48DA-A7DC-80B7-F32F-FDF2D52DC112}"/>
              </a:ext>
            </a:extLst>
          </p:cNvPr>
          <p:cNvSpPr txBox="1"/>
          <p:nvPr/>
        </p:nvSpPr>
        <p:spPr>
          <a:xfrm>
            <a:off x="957433" y="2975938"/>
            <a:ext cx="10652443" cy="1611979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spcBef>
                <a:spcPts val="869"/>
              </a:spcBef>
              <a:tabLst>
                <a:tab pos="354965" algn="l"/>
                <a:tab pos="355600" algn="l"/>
              </a:tabLst>
            </a:pPr>
            <a:endParaRPr lang="en-GB" sz="3000" dirty="0">
              <a:solidFill>
                <a:srgbClr val="404040"/>
              </a:solidFill>
              <a:cs typeface="Calibri"/>
            </a:endParaRPr>
          </a:p>
          <a:p>
            <a:pPr marL="927100" lvl="1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However, we did not use any Node.js features. We just used JavaScript features. 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1E713C91-37D1-8670-66EA-E3A84F7ECAED}"/>
              </a:ext>
            </a:extLst>
          </p:cNvPr>
          <p:cNvSpPr txBox="1"/>
          <p:nvPr/>
        </p:nvSpPr>
        <p:spPr>
          <a:xfrm>
            <a:off x="957435" y="1676086"/>
            <a:ext cx="10652443" cy="57323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We considered the foundations of how the internet works </a:t>
            </a:r>
          </a:p>
        </p:txBody>
      </p:sp>
    </p:spTree>
    <p:extLst>
      <p:ext uri="{BB962C8B-B14F-4D97-AF65-F5344CB8AC3E}">
        <p14:creationId xmlns:p14="http://schemas.microsoft.com/office/powerpoint/2010/main" val="79558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white background with words&#10;&#10;Description automatically generated">
            <a:extLst>
              <a:ext uri="{FF2B5EF4-FFF2-40B4-BE49-F238E27FC236}">
                <a16:creationId xmlns:a16="http://schemas.microsoft.com/office/drawing/2014/main" id="{6F82F13F-F976-2850-B578-FED6692DF5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7"/>
          <a:stretch/>
        </p:blipFill>
        <p:spPr>
          <a:xfrm>
            <a:off x="1058343" y="446802"/>
            <a:ext cx="7787706" cy="1987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40789-F483-C714-B8BF-45D2AB6283F3}"/>
              </a:ext>
            </a:extLst>
          </p:cNvPr>
          <p:cNvSpPr txBox="1"/>
          <p:nvPr/>
        </p:nvSpPr>
        <p:spPr>
          <a:xfrm>
            <a:off x="493159" y="2126751"/>
            <a:ext cx="11205681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endParaRPr lang="en-GB" sz="28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A minimal and flexible Node.js web application framework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  Express includes a routing system that enables developers to define routes for different HTTP methods and URLs.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 Makes it easy to create a structured and organized API or web application with specific endpoints.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Express can be integrated with various template engines, such as </a:t>
            </a:r>
            <a:r>
              <a:rPr lang="en-GB" sz="2800" b="1" dirty="0"/>
              <a:t>EJS </a:t>
            </a:r>
            <a:r>
              <a:rPr lang="en-GB" sz="2800" dirty="0"/>
              <a:t>or Pug.</a:t>
            </a:r>
          </a:p>
        </p:txBody>
      </p:sp>
    </p:spTree>
    <p:extLst>
      <p:ext uri="{BB962C8B-B14F-4D97-AF65-F5344CB8AC3E}">
        <p14:creationId xmlns:p14="http://schemas.microsoft.com/office/powerpoint/2010/main" val="173848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99C326-A59B-BF3D-D173-4EE333A6303A}"/>
              </a:ext>
            </a:extLst>
          </p:cNvPr>
          <p:cNvSpPr/>
          <p:nvPr/>
        </p:nvSpPr>
        <p:spPr>
          <a:xfrm>
            <a:off x="183366" y="1152889"/>
            <a:ext cx="10337371" cy="55057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&gt;  </a:t>
            </a:r>
            <a:r>
              <a:rPr lang="en-US" sz="2000" dirty="0" err="1"/>
              <a:t>npm</a:t>
            </a:r>
            <a:r>
              <a:rPr lang="en-US" sz="2000" dirty="0"/>
              <a:t> install express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19" y="35859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Creating and Express Application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5C9EE7B-0242-9EEC-7F6C-77674E48F7E9}"/>
              </a:ext>
            </a:extLst>
          </p:cNvPr>
          <p:cNvSpPr/>
          <p:nvPr/>
        </p:nvSpPr>
        <p:spPr>
          <a:xfrm>
            <a:off x="183366" y="1867947"/>
            <a:ext cx="10101066" cy="38371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 express = require("express");</a:t>
            </a:r>
          </a:p>
          <a:p>
            <a:r>
              <a:rPr lang="en-US" sz="2000" dirty="0"/>
              <a:t>const app = express();</a:t>
            </a:r>
          </a:p>
          <a:p>
            <a:r>
              <a:rPr lang="en-US" sz="2000" dirty="0"/>
              <a:t>const port = 3000;</a:t>
            </a:r>
          </a:p>
          <a:p>
            <a:endParaRPr lang="en-US" sz="2000" dirty="0"/>
          </a:p>
          <a:p>
            <a:r>
              <a:rPr lang="en-US" sz="2000" dirty="0" err="1"/>
              <a:t>app.get</a:t>
            </a:r>
            <a:r>
              <a:rPr lang="en-US" sz="2000" dirty="0"/>
              <a:t>("/", (req, res)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res.send</a:t>
            </a:r>
            <a:r>
              <a:rPr lang="en-US" sz="2000" dirty="0"/>
              <a:t>("Hello World!");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  <a:p>
            <a:r>
              <a:rPr lang="en-US" sz="2000" dirty="0" err="1"/>
              <a:t>app.listen</a:t>
            </a:r>
            <a:r>
              <a:rPr lang="en-US" sz="2000" dirty="0"/>
              <a:t>(port, ()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console.log</a:t>
            </a:r>
            <a:r>
              <a:rPr lang="en-US" sz="2000" dirty="0"/>
              <a:t>(`Example app listening at http://localhost:${port}`);</a:t>
            </a:r>
          </a:p>
          <a:p>
            <a:r>
              <a:rPr lang="en-US" sz="2000" dirty="0"/>
              <a:t>});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D66C1-D790-2B6D-E1B5-6F7FC28E2285}"/>
              </a:ext>
            </a:extLst>
          </p:cNvPr>
          <p:cNvSpPr txBox="1"/>
          <p:nvPr/>
        </p:nvSpPr>
        <p:spPr>
          <a:xfrm>
            <a:off x="277403" y="5843636"/>
            <a:ext cx="8825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above example uses the express package to create a new web-server that listens on port 3000. We can then set up listeners to respond to any given HTTP request. </a:t>
            </a:r>
          </a:p>
        </p:txBody>
      </p:sp>
    </p:spTree>
    <p:extLst>
      <p:ext uri="{BB962C8B-B14F-4D97-AF65-F5344CB8AC3E}">
        <p14:creationId xmlns:p14="http://schemas.microsoft.com/office/powerpoint/2010/main" val="329646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497" y="-5416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Serving HTML files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D06677-686A-C0FF-64E0-AA653E8E52A8}"/>
              </a:ext>
            </a:extLst>
          </p:cNvPr>
          <p:cNvSpPr/>
          <p:nvPr/>
        </p:nvSpPr>
        <p:spPr>
          <a:xfrm>
            <a:off x="131994" y="476449"/>
            <a:ext cx="10101066" cy="460063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 express = require("express");</a:t>
            </a:r>
          </a:p>
          <a:p>
            <a:r>
              <a:rPr lang="en-US" sz="2000" dirty="0"/>
              <a:t>const path = require("path"); // this is a built in node package</a:t>
            </a:r>
          </a:p>
          <a:p>
            <a:endParaRPr lang="en-US" sz="2000" dirty="0"/>
          </a:p>
          <a:p>
            <a:r>
              <a:rPr lang="en-US" sz="2000" dirty="0"/>
              <a:t>const app = express();</a:t>
            </a:r>
          </a:p>
          <a:p>
            <a:r>
              <a:rPr lang="en-US" sz="2000" dirty="0"/>
              <a:t>const port = 3000;</a:t>
            </a:r>
          </a:p>
          <a:p>
            <a:endParaRPr lang="en-US" sz="2000" dirty="0"/>
          </a:p>
          <a:p>
            <a:r>
              <a:rPr lang="en-US" sz="2000" dirty="0" err="1"/>
              <a:t>app.get</a:t>
            </a:r>
            <a:r>
              <a:rPr lang="en-US" sz="2000" dirty="0"/>
              <a:t>("/", (req, res)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res.sendFile</a:t>
            </a:r>
            <a:r>
              <a:rPr lang="en-US" sz="2000" dirty="0"/>
              <a:t>(</a:t>
            </a:r>
            <a:r>
              <a:rPr lang="en-US" sz="2000" dirty="0" err="1"/>
              <a:t>path.resolve</a:t>
            </a:r>
            <a:r>
              <a:rPr lang="en-US" sz="2000" dirty="0"/>
              <a:t>(__</a:t>
            </a:r>
            <a:r>
              <a:rPr lang="en-US" sz="2000" dirty="0" err="1"/>
              <a:t>dirname</a:t>
            </a:r>
            <a:r>
              <a:rPr lang="en-US" sz="2000" dirty="0"/>
              <a:t>, "</a:t>
            </a:r>
            <a:r>
              <a:rPr lang="en-US" sz="2000" dirty="0" err="1"/>
              <a:t>index.html</a:t>
            </a:r>
            <a:r>
              <a:rPr lang="en-US" sz="2000" dirty="0"/>
              <a:t>"));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  <a:p>
            <a:r>
              <a:rPr lang="en-US" sz="2000" dirty="0" err="1"/>
              <a:t>app.listen</a:t>
            </a:r>
            <a:r>
              <a:rPr lang="en-US" sz="2000" dirty="0"/>
              <a:t>(port, ()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console.log</a:t>
            </a:r>
            <a:r>
              <a:rPr lang="en-US" sz="2000" dirty="0"/>
              <a:t>(`Example app listening at http://localhost:${port}`);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78225-170F-CA42-CD00-B3812503E4FF}"/>
              </a:ext>
            </a:extLst>
          </p:cNvPr>
          <p:cNvSpPr txBox="1"/>
          <p:nvPr/>
        </p:nvSpPr>
        <p:spPr>
          <a:xfrm>
            <a:off x="308224" y="5214552"/>
            <a:ext cx="107070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Above, we return an </a:t>
            </a:r>
            <a:r>
              <a:rPr lang="en-GB" sz="2200" dirty="0" err="1"/>
              <a:t>index.html</a:t>
            </a:r>
            <a:r>
              <a:rPr lang="en-GB" sz="2200" dirty="0"/>
              <a:t> file when a request is received to the root of our website.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177B3-95F1-FD23-CDB8-4593C0DB43AC}"/>
              </a:ext>
            </a:extLst>
          </p:cNvPr>
          <p:cNvSpPr txBox="1"/>
          <p:nvPr/>
        </p:nvSpPr>
        <p:spPr>
          <a:xfrm>
            <a:off x="308224" y="5671553"/>
            <a:ext cx="11720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/>
              <a:t>path.resolve</a:t>
            </a:r>
            <a:r>
              <a:rPr lang="en-GB" sz="2200" dirty="0"/>
              <a:t> is a Node.js method that resolves a sequence of path segments into an absolute path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e.g., if your current directory is “/user/example” the output would be “/user/example/</a:t>
            </a:r>
            <a:r>
              <a:rPr lang="en-GB" dirty="0" err="1"/>
              <a:t>index.html</a:t>
            </a:r>
            <a:r>
              <a:rPr lang="en-GB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726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497" y="-5416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Using the Static Middleware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9004A-2A03-353A-EE18-F382F1112BCF}"/>
              </a:ext>
            </a:extLst>
          </p:cNvPr>
          <p:cNvSpPr txBox="1"/>
          <p:nvPr/>
        </p:nvSpPr>
        <p:spPr>
          <a:xfrm>
            <a:off x="556759" y="496416"/>
            <a:ext cx="9924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Currently we cannot serve static assets such as CSS and images in our HTML pages.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We are only sending a single HTML file, not linked assets (e.g., images, </a:t>
            </a:r>
            <a:r>
              <a:rPr lang="en-GB" dirty="0" err="1"/>
              <a:t>css</a:t>
            </a:r>
            <a:r>
              <a:rPr lang="en-GB" dirty="0"/>
              <a:t>, and JavaScript)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configure this functionality, we need to use some middleware.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Middleware can is bult into express, and there is also third-party modules you can use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use middleware to handle concerns such as 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4D0F8D5-36D0-9E22-26AC-59A985464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87" y="1946348"/>
            <a:ext cx="4628180" cy="47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497" y="-5416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Serving Static Assets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4E4FE-89D4-951A-CD43-2A6EFBF0849E}"/>
              </a:ext>
            </a:extLst>
          </p:cNvPr>
          <p:cNvSpPr txBox="1"/>
          <p:nvPr/>
        </p:nvSpPr>
        <p:spPr>
          <a:xfrm>
            <a:off x="431515" y="893384"/>
            <a:ext cx="101303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Below, we instruct express to serve assets from a folder in our root directory called </a:t>
            </a:r>
            <a:r>
              <a:rPr lang="en-GB" sz="2800" b="1" dirty="0"/>
              <a:t>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Note, </a:t>
            </a:r>
            <a:r>
              <a:rPr lang="en-GB" sz="2800" dirty="0"/>
              <a:t>use “</a:t>
            </a:r>
            <a:r>
              <a:rPr lang="en-GB" sz="2800" dirty="0" err="1"/>
              <a:t>express.use</a:t>
            </a:r>
            <a:r>
              <a:rPr lang="en-GB" sz="2800" dirty="0"/>
              <a:t>” to set up middleware </a:t>
            </a:r>
            <a:endParaRPr lang="en-GB" sz="28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7C8218B-8671-ED40-7829-8170073B0661}"/>
              </a:ext>
            </a:extLst>
          </p:cNvPr>
          <p:cNvSpPr/>
          <p:nvPr/>
        </p:nvSpPr>
        <p:spPr>
          <a:xfrm>
            <a:off x="522270" y="2360060"/>
            <a:ext cx="11147460" cy="13827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 err="1"/>
              <a:t>const</a:t>
            </a:r>
            <a:r>
              <a:rPr lang="en-GB" dirty="0"/>
              <a:t> express = require("express");</a:t>
            </a:r>
          </a:p>
          <a:p>
            <a:r>
              <a:rPr lang="en-GB" dirty="0" err="1"/>
              <a:t>const</a:t>
            </a:r>
            <a:r>
              <a:rPr lang="en-GB" dirty="0"/>
              <a:t> path = require("path");</a:t>
            </a:r>
          </a:p>
          <a:p>
            <a:r>
              <a:rPr lang="en-GB" dirty="0" err="1"/>
              <a:t>const</a:t>
            </a:r>
            <a:r>
              <a:rPr lang="en-GB" dirty="0"/>
              <a:t> app = express();</a:t>
            </a:r>
          </a:p>
          <a:p>
            <a:r>
              <a:rPr lang="en-GB" dirty="0" err="1"/>
              <a:t>app.use</a:t>
            </a:r>
            <a:r>
              <a:rPr lang="en-GB" dirty="0"/>
              <a:t>(</a:t>
            </a:r>
            <a:r>
              <a:rPr lang="en-GB" dirty="0" err="1"/>
              <a:t>express.static</a:t>
            </a:r>
            <a:r>
              <a:rPr lang="en-GB" dirty="0"/>
              <a:t>(</a:t>
            </a:r>
            <a:r>
              <a:rPr lang="en-GB" dirty="0" err="1"/>
              <a:t>path.join</a:t>
            </a:r>
            <a:r>
              <a:rPr lang="en-GB" dirty="0"/>
              <a:t>(__</a:t>
            </a:r>
            <a:r>
              <a:rPr lang="en-GB" dirty="0" err="1"/>
              <a:t>dirname</a:t>
            </a:r>
            <a:r>
              <a:rPr lang="en-GB" dirty="0"/>
              <a:t>, "public")));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8B481-B45A-ED55-6AEC-E7465A678A40}"/>
              </a:ext>
            </a:extLst>
          </p:cNvPr>
          <p:cNvSpPr txBox="1"/>
          <p:nvPr/>
        </p:nvSpPr>
        <p:spPr>
          <a:xfrm>
            <a:off x="522270" y="3904180"/>
            <a:ext cx="10304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Above, express looks up the files relative to the static directory public: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the name of the static directory is not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if we place the image </a:t>
            </a:r>
            <a:r>
              <a:rPr lang="en-GB" sz="2800" dirty="0" err="1"/>
              <a:t>foo.jpeg</a:t>
            </a:r>
            <a:r>
              <a:rPr lang="en-GB" sz="2800" dirty="0"/>
              <a:t> in the public folder we would reference it in </a:t>
            </a:r>
            <a:r>
              <a:rPr lang="en-GB" sz="2800" dirty="0" err="1"/>
              <a:t>index.html</a:t>
            </a:r>
            <a:r>
              <a:rPr lang="en-GB" sz="2800" dirty="0"/>
              <a:t> like this, &lt;</a:t>
            </a:r>
            <a:r>
              <a:rPr lang="en-GB" sz="2800" dirty="0" err="1"/>
              <a:t>img</a:t>
            </a:r>
            <a:r>
              <a:rPr lang="en-GB" sz="2800" dirty="0"/>
              <a:t> </a:t>
            </a:r>
            <a:r>
              <a:rPr lang="en-GB" sz="2800" dirty="0" err="1"/>
              <a:t>src</a:t>
            </a:r>
            <a:r>
              <a:rPr lang="en-GB" sz="2800" dirty="0"/>
              <a:t>="</a:t>
            </a:r>
            <a:r>
              <a:rPr lang="en-GB" sz="2800" dirty="0" err="1"/>
              <a:t>foo.jpeg</a:t>
            </a:r>
            <a:r>
              <a:rPr lang="en-GB" sz="2800" dirty="0"/>
              <a:t>" /&gt;.</a:t>
            </a:r>
          </a:p>
        </p:txBody>
      </p:sp>
    </p:spTree>
    <p:extLst>
      <p:ext uri="{BB962C8B-B14F-4D97-AF65-F5344CB8AC3E}">
        <p14:creationId xmlns:p14="http://schemas.microsoft.com/office/powerpoint/2010/main" val="1219147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228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What’s wrong with just 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195208" y="1361796"/>
            <a:ext cx="1171146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Serving plain HTML files provides us with a means to present a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How do we inject data into our html pages?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Shared components or layouts must be replicated across different HTML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As web applications grow in complexity, maintaining a large codebase written in pure HTML becomes increasingly challenging.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The lack of a clear separation of concerns makes it difficult to manage the presentation layer independently from the application logic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224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Templating to the Rescue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240269" y="1270348"/>
            <a:ext cx="117114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Templating allows for the dynamic generation of content in web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Templating promotes code reusability by separating the HTML structure from the data</a:t>
            </a:r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Shared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Templating ensures consistent layouts across different pages of a website.</a:t>
            </a:r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Some popular templating languages include: </a:t>
            </a:r>
            <a:r>
              <a:rPr lang="en-GB" sz="2800" b="0" i="0" u="none" strike="noStrike" dirty="0">
                <a:effectLst/>
                <a:latin typeface="Söhne"/>
                <a:hlinkClick r:id="rId6"/>
              </a:rPr>
              <a:t>EJS</a:t>
            </a:r>
            <a:r>
              <a:rPr lang="en-GB" sz="2800" b="0" i="0" u="none" strike="noStrike" dirty="0">
                <a:effectLst/>
                <a:latin typeface="Söhne"/>
              </a:rPr>
              <a:t>, </a:t>
            </a:r>
            <a:r>
              <a:rPr lang="en-GB" sz="2800" b="0" i="0" u="none" strike="noStrike" dirty="0">
                <a:effectLst/>
                <a:latin typeface="Söhne"/>
                <a:hlinkClick r:id="rId7"/>
              </a:rPr>
              <a:t>Handlebars</a:t>
            </a:r>
            <a:r>
              <a:rPr lang="en-GB" sz="2800" b="0" i="0" u="none" strike="noStrike" dirty="0">
                <a:effectLst/>
                <a:latin typeface="Söhne"/>
              </a:rPr>
              <a:t>, </a:t>
            </a:r>
            <a:r>
              <a:rPr lang="en-GB" sz="2800" b="0" i="0" u="none" strike="noStrike" dirty="0">
                <a:solidFill>
                  <a:srgbClr val="ECECF1"/>
                </a:solidFill>
                <a:effectLst/>
                <a:latin typeface="Söhne"/>
                <a:hlinkClick r:id="rId8"/>
              </a:rPr>
              <a:t>Mustache</a:t>
            </a:r>
            <a:r>
              <a:rPr lang="en-GB" sz="2800" b="0" i="0" u="none" strike="noStrike" dirty="0">
                <a:effectLst/>
                <a:latin typeface="Söhne"/>
              </a:rPr>
              <a:t> , and</a:t>
            </a:r>
            <a:r>
              <a:rPr lang="en-GB" sz="2800" b="0" i="0" u="none" strike="noStrike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GB" sz="2800" b="0" i="0" u="none" strike="noStrike" dirty="0">
                <a:effectLst/>
                <a:latin typeface="Söhne"/>
                <a:hlinkClick r:id="rId9"/>
              </a:rPr>
              <a:t>Pug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07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Express supports templating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240269" y="1270348"/>
            <a:ext cx="117114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We’ll use 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EJS is simple to use. First, we need to install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E96CF8-624C-91C6-9FA3-64F39DE551AD}"/>
              </a:ext>
            </a:extLst>
          </p:cNvPr>
          <p:cNvSpPr/>
          <p:nvPr/>
        </p:nvSpPr>
        <p:spPr>
          <a:xfrm>
            <a:off x="343011" y="2380054"/>
            <a:ext cx="10337371" cy="55057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&gt;  </a:t>
            </a:r>
            <a:r>
              <a:rPr lang="en-US" sz="2000" dirty="0" err="1"/>
              <a:t>npm</a:t>
            </a:r>
            <a:r>
              <a:rPr lang="en-US" sz="2000" dirty="0"/>
              <a:t> install </a:t>
            </a:r>
            <a:r>
              <a:rPr lang="en-US" sz="2000" dirty="0" err="1"/>
              <a:t>ejs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6C194-D383-AA58-058F-7C30C30A2325}"/>
              </a:ext>
            </a:extLst>
          </p:cNvPr>
          <p:cNvSpPr txBox="1"/>
          <p:nvPr/>
        </p:nvSpPr>
        <p:spPr>
          <a:xfrm>
            <a:off x="343011" y="3347839"/>
            <a:ext cx="11711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BCD49-4C53-0862-7FDA-C2A6E8FE5C31}"/>
              </a:ext>
            </a:extLst>
          </p:cNvPr>
          <p:cNvSpPr txBox="1"/>
          <p:nvPr/>
        </p:nvSpPr>
        <p:spPr>
          <a:xfrm>
            <a:off x="240268" y="3521554"/>
            <a:ext cx="11711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 can now tell express to render our html pages using </a:t>
            </a:r>
            <a:r>
              <a:rPr lang="en-GB" sz="2800" dirty="0" err="1"/>
              <a:t>ejs</a:t>
            </a:r>
            <a:r>
              <a:rPr lang="en-GB" sz="2800" dirty="0"/>
              <a:t>. Below is a full example.</a:t>
            </a:r>
          </a:p>
        </p:txBody>
      </p:sp>
    </p:spTree>
    <p:extLst>
      <p:ext uri="{BB962C8B-B14F-4D97-AF65-F5344CB8AC3E}">
        <p14:creationId xmlns:p14="http://schemas.microsoft.com/office/powerpoint/2010/main" val="424820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Using EJS (</a:t>
            </a:r>
            <a:r>
              <a:rPr lang="en-US" sz="2800" b="1" dirty="0" err="1"/>
              <a:t>i</a:t>
            </a:r>
            <a:r>
              <a:rPr lang="en-US" sz="2800" b="1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E96CF8-624C-91C6-9FA3-64F39DE551AD}"/>
              </a:ext>
            </a:extLst>
          </p:cNvPr>
          <p:cNvSpPr/>
          <p:nvPr/>
        </p:nvSpPr>
        <p:spPr>
          <a:xfrm>
            <a:off x="343011" y="1031209"/>
            <a:ext cx="10337371" cy="507123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 express = require("express");</a:t>
            </a:r>
          </a:p>
          <a:p>
            <a:r>
              <a:rPr lang="en-US" sz="2000" dirty="0"/>
              <a:t>const path = require("path");</a:t>
            </a:r>
          </a:p>
          <a:p>
            <a:r>
              <a:rPr lang="en-US" sz="2000" dirty="0"/>
              <a:t>const app = express();</a:t>
            </a:r>
          </a:p>
          <a:p>
            <a:r>
              <a:rPr lang="en-US" sz="2000" dirty="0"/>
              <a:t>const port = 20000;</a:t>
            </a:r>
          </a:p>
          <a:p>
            <a:r>
              <a:rPr lang="en-US" sz="2000" dirty="0" err="1"/>
              <a:t>app.set</a:t>
            </a:r>
            <a:r>
              <a:rPr lang="en-US" sz="2000" dirty="0"/>
              <a:t>("view engine", "</a:t>
            </a:r>
            <a:r>
              <a:rPr lang="en-US" sz="2000" dirty="0" err="1"/>
              <a:t>ejs</a:t>
            </a:r>
            <a:r>
              <a:rPr lang="en-US" sz="2000" dirty="0"/>
              <a:t>");</a:t>
            </a:r>
          </a:p>
          <a:p>
            <a:r>
              <a:rPr lang="en-US" sz="2000" dirty="0" err="1"/>
              <a:t>app.use</a:t>
            </a:r>
            <a:r>
              <a:rPr lang="en-US" sz="2000" dirty="0"/>
              <a:t>(</a:t>
            </a:r>
            <a:r>
              <a:rPr lang="en-US" sz="2000" dirty="0" err="1"/>
              <a:t>express.static</a:t>
            </a:r>
            <a:r>
              <a:rPr lang="en-US" sz="2000" dirty="0"/>
              <a:t>(</a:t>
            </a:r>
            <a:r>
              <a:rPr lang="en-US" sz="2000" dirty="0" err="1"/>
              <a:t>path.join</a:t>
            </a:r>
            <a:r>
              <a:rPr lang="en-US" sz="2000" dirty="0"/>
              <a:t>(__</a:t>
            </a:r>
            <a:r>
              <a:rPr lang="en-US" sz="2000" dirty="0" err="1"/>
              <a:t>dirname</a:t>
            </a:r>
            <a:r>
              <a:rPr lang="en-US" sz="2000" dirty="0"/>
              <a:t>, "public")));</a:t>
            </a:r>
          </a:p>
          <a:p>
            <a:endParaRPr lang="en-US" sz="2000" dirty="0"/>
          </a:p>
          <a:p>
            <a:r>
              <a:rPr lang="en-US" sz="2000" dirty="0" err="1"/>
              <a:t>app.get</a:t>
            </a:r>
            <a:r>
              <a:rPr lang="en-US" sz="2000" dirty="0"/>
              <a:t>("/", (req, res)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res.render</a:t>
            </a:r>
            <a:r>
              <a:rPr lang="en-US" sz="2000" dirty="0"/>
              <a:t>("index");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  <a:p>
            <a:r>
              <a:rPr lang="en-US" sz="2000" dirty="0" err="1"/>
              <a:t>app.listen</a:t>
            </a:r>
            <a:r>
              <a:rPr lang="en-US" sz="2000" dirty="0"/>
              <a:t>(port, ()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console.log</a:t>
            </a:r>
            <a:r>
              <a:rPr lang="en-US" sz="2000" dirty="0"/>
              <a:t>(`Example app listening at http://localhost:${port}`);</a:t>
            </a:r>
          </a:p>
          <a:p>
            <a:r>
              <a:rPr lang="en-US" sz="2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887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622-E8AD-163C-93D8-A04B34266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This Week</a:t>
            </a:r>
            <a:endParaRPr lang="en-US" sz="2400" b="1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441D00D-90D2-A885-43B0-3A636872E32C}"/>
              </a:ext>
            </a:extLst>
          </p:cNvPr>
          <p:cNvSpPr txBox="1"/>
          <p:nvPr/>
        </p:nvSpPr>
        <p:spPr>
          <a:xfrm>
            <a:off x="979740" y="1831872"/>
            <a:ext cx="10652443" cy="299697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This week, we will be learning about Node.js features, and why we need them</a:t>
            </a:r>
          </a:p>
          <a:p>
            <a:pPr marL="355600" indent="-342900">
              <a:spcBef>
                <a:spcPts val="869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Specifically, we will consider: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How to create simple web applications 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Using templating languages 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Using a package manager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Using a </a:t>
            </a:r>
            <a:r>
              <a:rPr lang="en-GB" sz="3000" dirty="0">
                <a:solidFill>
                  <a:srgbClr val="404040"/>
                </a:solidFill>
                <a:cs typeface="Calibri"/>
              </a:rPr>
              <a:t>web</a:t>
            </a:r>
            <a:r>
              <a:rPr lang="en-GB" sz="2400" dirty="0">
                <a:solidFill>
                  <a:srgbClr val="404040"/>
                </a:solidFill>
                <a:cs typeface="Calibri"/>
              </a:rPr>
              <a:t> framework  </a:t>
            </a:r>
          </a:p>
        </p:txBody>
      </p:sp>
    </p:spTree>
    <p:extLst>
      <p:ext uri="{BB962C8B-B14F-4D97-AF65-F5344CB8AC3E}">
        <p14:creationId xmlns:p14="http://schemas.microsoft.com/office/powerpoint/2010/main" val="1182673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Using EJS (</a:t>
            </a:r>
            <a:r>
              <a:rPr lang="en-US" sz="2800" b="1" dirty="0" err="1"/>
              <a:t>iI</a:t>
            </a:r>
            <a:r>
              <a:rPr lang="en-US" sz="28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240269" y="1412602"/>
            <a:ext cx="117114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Express will assume that we have an </a:t>
            </a:r>
            <a:r>
              <a:rPr lang="en-GB" sz="2800" dirty="0" err="1"/>
              <a:t>index.ejs</a:t>
            </a:r>
            <a:r>
              <a:rPr lang="en-GB" sz="2800" dirty="0"/>
              <a:t> file in a views folder which lives in the root directory of your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EJS, is a superset of HTML. This means, to get the above example to work, we can simply rename our any html file to </a:t>
            </a:r>
            <a:r>
              <a:rPr lang="en-GB" sz="2800" dirty="0" err="1"/>
              <a:t>index.ejs</a:t>
            </a:r>
            <a:r>
              <a:rPr lang="en-GB" sz="2800" dirty="0"/>
              <a:t> and move it to a views folder.</a:t>
            </a:r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Using EJS, we now have some dynamic capabilities within our HTML views. </a:t>
            </a:r>
          </a:p>
        </p:txBody>
      </p:sp>
    </p:spTree>
    <p:extLst>
      <p:ext uri="{BB962C8B-B14F-4D97-AF65-F5344CB8AC3E}">
        <p14:creationId xmlns:p14="http://schemas.microsoft.com/office/powerpoint/2010/main" val="3274574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EJS Allows HTML to be chunked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E96CF8-624C-91C6-9FA3-64F39DE551AD}"/>
              </a:ext>
            </a:extLst>
          </p:cNvPr>
          <p:cNvSpPr/>
          <p:nvPr/>
        </p:nvSpPr>
        <p:spPr>
          <a:xfrm>
            <a:off x="260816" y="3969619"/>
            <a:ext cx="10337371" cy="279200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&lt;!-- views/</a:t>
            </a:r>
            <a:r>
              <a:rPr lang="en-US" sz="2000" dirty="0" err="1"/>
              <a:t>index.ejs</a:t>
            </a:r>
            <a:r>
              <a:rPr lang="en-US" sz="2000" dirty="0"/>
              <a:t> --&gt;</a:t>
            </a:r>
          </a:p>
          <a:p>
            <a:r>
              <a:rPr lang="en-US" sz="2000" dirty="0"/>
              <a:t>...</a:t>
            </a:r>
          </a:p>
          <a:p>
            <a:r>
              <a:rPr lang="en-US" sz="2000" dirty="0"/>
              <a:t>&lt;body&gt;</a:t>
            </a:r>
          </a:p>
          <a:p>
            <a:r>
              <a:rPr lang="en-US" sz="2000" dirty="0"/>
              <a:t>  &lt;%- include('common/header'); %&gt;</a:t>
            </a:r>
          </a:p>
          <a:p>
            <a:r>
              <a:rPr lang="en-US" sz="2000" dirty="0"/>
              <a:t>  &lt;h1&gt;Home Page&lt;/h1&gt;</a:t>
            </a:r>
          </a:p>
          <a:p>
            <a:r>
              <a:rPr lang="en-US" sz="2000" dirty="0"/>
              <a:t>  &lt;</a:t>
            </a:r>
            <a:r>
              <a:rPr lang="en-US" sz="2000" dirty="0" err="1"/>
              <a:t>img</a:t>
            </a:r>
            <a:r>
              <a:rPr lang="en-US" sz="2000" dirty="0"/>
              <a:t> </a:t>
            </a:r>
            <a:r>
              <a:rPr lang="en-US" sz="2000" dirty="0" err="1"/>
              <a:t>src</a:t>
            </a:r>
            <a:r>
              <a:rPr lang="en-US" sz="2000" dirty="0"/>
              <a:t>="</a:t>
            </a:r>
            <a:r>
              <a:rPr lang="en-US" sz="2000" dirty="0" err="1"/>
              <a:t>test.jpeg</a:t>
            </a:r>
            <a:r>
              <a:rPr lang="en-US" sz="2000" dirty="0"/>
              <a:t>" alt="wtf" /&gt;</a:t>
            </a:r>
          </a:p>
          <a:p>
            <a:r>
              <a:rPr lang="en-US" sz="2000" dirty="0"/>
              <a:t>&lt;/body&gt;</a:t>
            </a:r>
          </a:p>
          <a:p>
            <a:r>
              <a:rPr lang="en-US" sz="2000" dirty="0"/>
              <a:t>...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7FDF22-64EF-3274-011C-02A1CCB85198}"/>
              </a:ext>
            </a:extLst>
          </p:cNvPr>
          <p:cNvSpPr/>
          <p:nvPr/>
        </p:nvSpPr>
        <p:spPr>
          <a:xfrm>
            <a:off x="260816" y="909168"/>
            <a:ext cx="10337371" cy="29448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&lt;!-- views/common/</a:t>
            </a:r>
            <a:r>
              <a:rPr lang="en-US" sz="2000" dirty="0" err="1"/>
              <a:t>header.ejs</a:t>
            </a:r>
            <a:r>
              <a:rPr lang="en-US" sz="2000" dirty="0"/>
              <a:t> --&gt;</a:t>
            </a:r>
          </a:p>
          <a:p>
            <a:r>
              <a:rPr lang="en-US" sz="2000" dirty="0"/>
              <a:t>&lt;</a:t>
            </a:r>
            <a:r>
              <a:rPr lang="en-US" sz="2000" dirty="0" err="1"/>
              <a:t>ul</a:t>
            </a:r>
            <a:r>
              <a:rPr lang="en-US" sz="2000" dirty="0"/>
              <a:t>&gt;</a:t>
            </a:r>
          </a:p>
          <a:p>
            <a:r>
              <a:rPr lang="en-US" sz="2000" dirty="0"/>
              <a:t>  &lt;li&gt;&lt;a </a:t>
            </a:r>
            <a:r>
              <a:rPr lang="en-US" sz="2000" dirty="0" err="1"/>
              <a:t>href</a:t>
            </a:r>
            <a:r>
              <a:rPr lang="en-US" sz="2000" dirty="0"/>
              <a:t>="home"&gt;Home&lt;/a&gt;&lt;/li&gt;</a:t>
            </a:r>
          </a:p>
          <a:p>
            <a:r>
              <a:rPr lang="en-US" sz="2000" dirty="0"/>
              <a:t>  &lt;li&gt;&lt;a </a:t>
            </a:r>
            <a:r>
              <a:rPr lang="en-US" sz="2000" dirty="0" err="1"/>
              <a:t>href</a:t>
            </a:r>
            <a:r>
              <a:rPr lang="en-US" sz="2000" dirty="0"/>
              <a:t>="about"&gt;&lt;/a&gt;About&lt;/li&gt;</a:t>
            </a:r>
          </a:p>
          <a:p>
            <a:r>
              <a:rPr lang="en-US" sz="2000" dirty="0"/>
              <a:t>  &lt;li&gt;&lt;a </a:t>
            </a:r>
            <a:r>
              <a:rPr lang="en-US" sz="2000" dirty="0" err="1"/>
              <a:t>href</a:t>
            </a:r>
            <a:r>
              <a:rPr lang="en-US" sz="2000" dirty="0"/>
              <a:t>="contact"&gt;Contact&lt;/a&gt;&lt;/li&gt;</a:t>
            </a:r>
          </a:p>
          <a:p>
            <a:r>
              <a:rPr lang="en-US" sz="2000" dirty="0"/>
              <a:t>&lt;/</a:t>
            </a:r>
            <a:r>
              <a:rPr lang="en-US" sz="2000" dirty="0" err="1"/>
              <a:t>ul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971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901" y="48027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Different types of Tags</a:t>
            </a:r>
            <a:br>
              <a:rPr lang="en-US" sz="2800" b="1" dirty="0"/>
            </a:b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6544B-2701-D6D3-DBFB-3AA3B4972BCD}"/>
              </a:ext>
            </a:extLst>
          </p:cNvPr>
          <p:cNvSpPr txBox="1"/>
          <p:nvPr/>
        </p:nvSpPr>
        <p:spPr>
          <a:xfrm>
            <a:off x="616449" y="1030848"/>
            <a:ext cx="647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will investigate more dynamic EJS tags next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You can get a full list of tags from the EJS docs: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96E859F-0F79-0820-0945-EF8011FECB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8"/>
          <a:stretch/>
        </p:blipFill>
        <p:spPr>
          <a:xfrm>
            <a:off x="475965" y="2136961"/>
            <a:ext cx="7772400" cy="288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87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17425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End of lecture</a:t>
            </a:r>
          </a:p>
        </p:txBody>
      </p:sp>
    </p:spTree>
    <p:extLst>
      <p:ext uri="{BB962C8B-B14F-4D97-AF65-F5344CB8AC3E}">
        <p14:creationId xmlns:p14="http://schemas.microsoft.com/office/powerpoint/2010/main" val="232213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622-E8AD-163C-93D8-A04B34266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By the end of the week </a:t>
            </a:r>
            <a:endParaRPr lang="en-US" sz="2400" b="1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441D00D-90D2-A885-43B0-3A636872E32C}"/>
              </a:ext>
            </a:extLst>
          </p:cNvPr>
          <p:cNvSpPr txBox="1"/>
          <p:nvPr/>
        </p:nvSpPr>
        <p:spPr>
          <a:xfrm>
            <a:off x="979740" y="1831872"/>
            <a:ext cx="10652443" cy="2881557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lvl="1">
              <a:spcBef>
                <a:spcPts val="869"/>
              </a:spcBef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You’ll be able to complete the following assessment tasks:</a:t>
            </a:r>
          </a:p>
          <a:p>
            <a:pPr marL="469900" lvl="1">
              <a:spcBef>
                <a:spcPts val="869"/>
              </a:spcBef>
              <a:tabLst>
                <a:tab pos="354965" algn="l"/>
                <a:tab pos="355600" algn="l"/>
              </a:tabLst>
            </a:pPr>
            <a:endParaRPr lang="en-GB" sz="3000" dirty="0">
              <a:solidFill>
                <a:srgbClr val="404040"/>
              </a:solidFill>
              <a:cs typeface="Calibri"/>
            </a:endParaRPr>
          </a:p>
          <a:p>
            <a:pPr marL="927100" lvl="1" indent="-4572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8. Application Structure [3 Marks]</a:t>
            </a:r>
          </a:p>
          <a:p>
            <a:pPr marL="927100" lvl="1" indent="-4572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10. A Minimum of 4 User-facing Routes Served [4 marks]</a:t>
            </a:r>
          </a:p>
          <a:p>
            <a:pPr marL="927100" lvl="1" indent="-4572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11. Construct EJS Views for the 4 Routes [3 marks]</a:t>
            </a:r>
          </a:p>
        </p:txBody>
      </p:sp>
    </p:spTree>
    <p:extLst>
      <p:ext uri="{BB962C8B-B14F-4D97-AF65-F5344CB8AC3E}">
        <p14:creationId xmlns:p14="http://schemas.microsoft.com/office/powerpoint/2010/main" val="174069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098" y="1796203"/>
            <a:ext cx="10214517" cy="1411112"/>
          </a:xfrm>
        </p:spPr>
        <p:txBody>
          <a:bodyPr/>
          <a:lstStyle/>
          <a:p>
            <a:r>
              <a:rPr lang="en-US" dirty="0"/>
              <a:t>The anatomy of a node project</a:t>
            </a:r>
          </a:p>
        </p:txBody>
      </p:sp>
    </p:spTree>
    <p:extLst>
      <p:ext uri="{BB962C8B-B14F-4D97-AF65-F5344CB8AC3E}">
        <p14:creationId xmlns:p14="http://schemas.microsoft.com/office/powerpoint/2010/main" val="185362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2E3B48-9E2A-878D-A5CB-CA35AB91E29C}"/>
              </a:ext>
            </a:extLst>
          </p:cNvPr>
          <p:cNvSpPr/>
          <p:nvPr/>
        </p:nvSpPr>
        <p:spPr>
          <a:xfrm>
            <a:off x="814153" y="1485900"/>
            <a:ext cx="2781300" cy="1676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| ── my-project</a:t>
            </a:r>
          </a:p>
          <a:p>
            <a:pPr lvl="1"/>
            <a:r>
              <a:rPr lang="en-US" dirty="0"/>
              <a:t>|── </a:t>
            </a:r>
            <a:r>
              <a:rPr lang="en-US" dirty="0" err="1"/>
              <a:t>package.json</a:t>
            </a:r>
            <a:endParaRPr lang="en-US" dirty="0"/>
          </a:p>
          <a:p>
            <a:pPr lvl="1"/>
            <a:r>
              <a:rPr lang="en-US" dirty="0"/>
              <a:t>|── package-</a:t>
            </a:r>
            <a:r>
              <a:rPr lang="en-US" dirty="0" err="1"/>
              <a:t>lock.json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|── </a:t>
            </a:r>
            <a:r>
              <a:rPr lang="en-US" dirty="0" err="1"/>
              <a:t>node_modules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|── </a:t>
            </a:r>
            <a:r>
              <a:rPr lang="en-US" dirty="0" err="1"/>
              <a:t>index.js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 Typical Node.js Project 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FC09C-36A1-E606-8CD4-B6EBAFDCAA4E}"/>
              </a:ext>
            </a:extLst>
          </p:cNvPr>
          <p:cNvSpPr txBox="1"/>
          <p:nvPr/>
        </p:nvSpPr>
        <p:spPr>
          <a:xfrm>
            <a:off x="3708400" y="1305341"/>
            <a:ext cx="8064500" cy="42473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 node project is a folder that contains a </a:t>
            </a:r>
            <a:r>
              <a:rPr lang="en-US" sz="3000" b="1" dirty="0" err="1"/>
              <a:t>package.json</a:t>
            </a:r>
            <a:r>
              <a:rPr lang="en-US" sz="3000" b="1" dirty="0"/>
              <a:t> </a:t>
            </a:r>
            <a:r>
              <a:rPr lang="en-US" sz="3000" dirty="0"/>
              <a:t>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The </a:t>
            </a:r>
            <a:r>
              <a:rPr lang="en-US" sz="3000" b="1" dirty="0" err="1"/>
              <a:t>package.json</a:t>
            </a:r>
            <a:r>
              <a:rPr lang="en-US" sz="3000" b="1" dirty="0"/>
              <a:t> </a:t>
            </a:r>
            <a:r>
              <a:rPr lang="en-US" sz="3000" dirty="0"/>
              <a:t>file contains information about the project, including the packages it 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 A </a:t>
            </a:r>
            <a:r>
              <a:rPr lang="en-US" sz="3000" b="1" dirty="0" err="1"/>
              <a:t>package.lock</a:t>
            </a:r>
            <a:r>
              <a:rPr lang="en-US" sz="3000" b="1" dirty="0"/>
              <a:t> </a:t>
            </a:r>
            <a:r>
              <a:rPr lang="en-US" sz="3000" dirty="0"/>
              <a:t>file contains information about the packages that are installed in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There should be at least one JavaScript that will be the entry point for your application: </a:t>
            </a:r>
            <a:r>
              <a:rPr lang="en-US" sz="3000" b="1" dirty="0"/>
              <a:t>e.g., </a:t>
            </a:r>
            <a:r>
              <a:rPr lang="en-US" sz="3000" b="1" dirty="0" err="1"/>
              <a:t>index.js</a:t>
            </a:r>
            <a:r>
              <a:rPr lang="en-US" sz="3000" b="1" dirty="0"/>
              <a:t>, </a:t>
            </a:r>
            <a:r>
              <a:rPr lang="en-US" sz="3000" b="1" dirty="0" err="1"/>
              <a:t>app.js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6159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The Node Package Manager</a:t>
            </a: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96196-5954-433B-FD4B-DAE3B9491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50" y="1351540"/>
            <a:ext cx="9129380" cy="5165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30B301-2EBC-D0C4-80B0-467BD09E83D7}"/>
              </a:ext>
            </a:extLst>
          </p:cNvPr>
          <p:cNvSpPr txBox="1"/>
          <p:nvPr/>
        </p:nvSpPr>
        <p:spPr>
          <a:xfrm>
            <a:off x="1210650" y="609327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node package manager can be used to manage node projects </a:t>
            </a:r>
            <a:r>
              <a:rPr lang="en-US" dirty="0">
                <a:hlinkClick r:id="rId3"/>
              </a:rPr>
              <a:t>(</a:t>
            </a:r>
            <a:r>
              <a:rPr lang="en-GB" b="0" i="0" dirty="0">
                <a:solidFill>
                  <a:srgbClr val="343541"/>
                </a:solidFill>
                <a:effectLst/>
                <a:latin typeface="Söhne"/>
                <a:hlinkClick r:id="rId3"/>
              </a:rPr>
              <a:t>https://</a:t>
            </a:r>
            <a:r>
              <a:rPr lang="en-GB" b="0" i="0" dirty="0" err="1">
                <a:solidFill>
                  <a:srgbClr val="343541"/>
                </a:solidFill>
                <a:effectLst/>
                <a:latin typeface="Söhne"/>
                <a:hlinkClick r:id="rId3"/>
              </a:rPr>
              <a:t>www.npmjs.com</a:t>
            </a:r>
            <a:r>
              <a:rPr lang="en-GB" b="0" i="0" dirty="0">
                <a:solidFill>
                  <a:srgbClr val="343541"/>
                </a:solidFill>
                <a:effectLst/>
                <a:latin typeface="Söhne"/>
                <a:hlinkClick r:id="rId3"/>
              </a:rPr>
              <a:t>/</a:t>
            </a:r>
            <a:r>
              <a:rPr lang="en-US" dirty="0">
                <a:hlinkClick r:id="rId3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0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The Node Package Manager(NPM)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75EB7-4DB2-F78D-D52F-1AA279B61921}"/>
              </a:ext>
            </a:extLst>
          </p:cNvPr>
          <p:cNvSpPr txBox="1"/>
          <p:nvPr/>
        </p:nvSpPr>
        <p:spPr>
          <a:xfrm>
            <a:off x="901700" y="1219200"/>
            <a:ext cx="91821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/>
              <a:t>npm</a:t>
            </a:r>
            <a:r>
              <a:rPr lang="en-US" sz="3000" b="1" dirty="0"/>
              <a:t>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package manager for JavaScript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if you have Node.js installed, you have </a:t>
            </a:r>
            <a:r>
              <a:rPr lang="en-US" sz="2800" dirty="0" err="1"/>
              <a:t>npm</a:t>
            </a:r>
            <a:r>
              <a:rPr lang="en-US" sz="2800" dirty="0"/>
              <a:t> installed!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world's largest software registry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 provides a command-line interface (CLI) for managing packages and other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 can be used to install, manage, and publish packages, manage dependencies, and run scripts</a:t>
            </a:r>
          </a:p>
        </p:txBody>
      </p:sp>
    </p:spTree>
    <p:extLst>
      <p:ext uri="{BB962C8B-B14F-4D97-AF65-F5344CB8AC3E}">
        <p14:creationId xmlns:p14="http://schemas.microsoft.com/office/powerpoint/2010/main" val="67520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Getting Started with NPM</a:t>
            </a: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9BFE6-2365-A96F-EBDE-BC2721BAB745}"/>
              </a:ext>
            </a:extLst>
          </p:cNvPr>
          <p:cNvSpPr txBox="1"/>
          <p:nvPr/>
        </p:nvSpPr>
        <p:spPr>
          <a:xfrm>
            <a:off x="419100" y="1079097"/>
            <a:ext cx="9715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- Ensure your have NodeJS installed </a:t>
            </a:r>
          </a:p>
          <a:p>
            <a:r>
              <a:rPr lang="en-US" sz="2500" dirty="0"/>
              <a:t>- In the directory of your project run the terminal command: </a:t>
            </a:r>
            <a:r>
              <a:rPr lang="en-US" sz="2500" b="1" dirty="0" err="1"/>
              <a:t>npm</a:t>
            </a:r>
            <a:r>
              <a:rPr lang="en-US" sz="2500" b="1" dirty="0"/>
              <a:t> </a:t>
            </a:r>
            <a:r>
              <a:rPr lang="en-US" sz="2500" b="1" dirty="0" err="1"/>
              <a:t>init</a:t>
            </a:r>
            <a:endParaRPr lang="en-US" sz="2500" b="1" dirty="0"/>
          </a:p>
          <a:p>
            <a:r>
              <a:rPr lang="en-US" sz="2500" b="1" dirty="0"/>
              <a:t>- You can keep pressing enter to accept the defaults.</a:t>
            </a:r>
            <a:endParaRPr lang="en-US" sz="2500" dirty="0"/>
          </a:p>
          <a:p>
            <a:endParaRPr lang="en-US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5E53B-2C28-94F9-36A2-A06F33A49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" y="2408735"/>
            <a:ext cx="10832821" cy="34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10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2_Office Theme">
  <a:themeElements>
    <a:clrScheme name="University of Surrey">
      <a:dk1>
        <a:srgbClr val="243849"/>
      </a:dk1>
      <a:lt1>
        <a:srgbClr val="FEFFFE"/>
      </a:lt1>
      <a:dk2>
        <a:srgbClr val="253749"/>
      </a:dk2>
      <a:lt2>
        <a:srgbClr val="F1B43D"/>
      </a:lt2>
      <a:accent1>
        <a:srgbClr val="90199D"/>
      </a:accent1>
      <a:accent2>
        <a:srgbClr val="00A4B1"/>
      </a:accent2>
      <a:accent3>
        <a:srgbClr val="3559C3"/>
      </a:accent3>
      <a:accent4>
        <a:srgbClr val="349352"/>
      </a:accent4>
      <a:accent5>
        <a:srgbClr val="EF6180"/>
      </a:accent5>
      <a:accent6>
        <a:srgbClr val="CB323F"/>
      </a:accent6>
      <a:hlink>
        <a:srgbClr val="D47903"/>
      </a:hlink>
      <a:folHlink>
        <a:srgbClr val="871F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7097</TotalTime>
  <Words>2167</Words>
  <Application>Microsoft Macintosh PowerPoint</Application>
  <PresentationFormat>Widescreen</PresentationFormat>
  <Paragraphs>268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Gotham</vt:lpstr>
      <vt:lpstr>Roboto</vt:lpstr>
      <vt:lpstr>Söhne</vt:lpstr>
      <vt:lpstr>Tw Cen MT</vt:lpstr>
      <vt:lpstr>Tw Cen MT Condensed</vt:lpstr>
      <vt:lpstr>Wingdings</vt:lpstr>
      <vt:lpstr>Wingdings 3</vt:lpstr>
      <vt:lpstr>Integral</vt:lpstr>
      <vt:lpstr>2_Office Theme</vt:lpstr>
      <vt:lpstr>Introduction to Node.js and Web Development</vt:lpstr>
      <vt:lpstr>Last Week</vt:lpstr>
      <vt:lpstr>This Week</vt:lpstr>
      <vt:lpstr>By the end of the week </vt:lpstr>
      <vt:lpstr>The anatomy of a node project</vt:lpstr>
      <vt:lpstr>A Typical Node.js Project </vt:lpstr>
      <vt:lpstr>The Node Package Manager  </vt:lpstr>
      <vt:lpstr>The Node Package Manager(NPM)</vt:lpstr>
      <vt:lpstr>Getting Started with NPM  </vt:lpstr>
      <vt:lpstr>You now have a package.json file</vt:lpstr>
      <vt:lpstr>Getting Started with NPM  </vt:lpstr>
      <vt:lpstr>Let’s Install Colors (i)</vt:lpstr>
      <vt:lpstr>Let’s Install Colors.js (ii)</vt:lpstr>
      <vt:lpstr>Using Packages </vt:lpstr>
      <vt:lpstr>Some TIPS</vt:lpstr>
      <vt:lpstr>DEMO</vt:lpstr>
      <vt:lpstr>Web Development Frameworks</vt:lpstr>
      <vt:lpstr>Front end vs back-End Development </vt:lpstr>
      <vt:lpstr>WEB FRAMEWORKS</vt:lpstr>
      <vt:lpstr>PowerPoint Presentation</vt:lpstr>
      <vt:lpstr>Creating and Express Application</vt:lpstr>
      <vt:lpstr>Serving HTML files</vt:lpstr>
      <vt:lpstr>Using the Static Middleware</vt:lpstr>
      <vt:lpstr>Serving Static Assets</vt:lpstr>
      <vt:lpstr>DEMO</vt:lpstr>
      <vt:lpstr>What’s wrong with just HTML</vt:lpstr>
      <vt:lpstr>Templating to the Rescue</vt:lpstr>
      <vt:lpstr>Express supports templating</vt:lpstr>
      <vt:lpstr>Using EJS (i)</vt:lpstr>
      <vt:lpstr>Using EJS (iI)</vt:lpstr>
      <vt:lpstr>EJS Allows HTML to be chunked</vt:lpstr>
      <vt:lpstr>Different types of Tags </vt:lpstr>
      <vt:lpstr>DEMO</vt:lpstr>
      <vt:lpstr>End of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COM1025  Web &amp; database systems</dc:title>
  <dc:creator>Cirovic, Mariam Dr (Computer Science)</dc:creator>
  <cp:lastModifiedBy>Joe Appleton</cp:lastModifiedBy>
  <cp:revision>25</cp:revision>
  <dcterms:created xsi:type="dcterms:W3CDTF">2022-10-02T12:43:00Z</dcterms:created>
  <dcterms:modified xsi:type="dcterms:W3CDTF">2023-11-17T12:46:10Z</dcterms:modified>
</cp:coreProperties>
</file>